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1"/>
  </p:notesMasterIdLst>
  <p:handoutMasterIdLst>
    <p:handoutMasterId r:id="rId72"/>
  </p:handoutMasterIdLst>
  <p:sldIdLst>
    <p:sldId id="340" r:id="rId2"/>
    <p:sldId id="638" r:id="rId3"/>
    <p:sldId id="656" r:id="rId4"/>
    <p:sldId id="563" r:id="rId5"/>
    <p:sldId id="648" r:id="rId6"/>
    <p:sldId id="260" r:id="rId7"/>
    <p:sldId id="639" r:id="rId8"/>
    <p:sldId id="261" r:id="rId9"/>
    <p:sldId id="427" r:id="rId10"/>
    <p:sldId id="446" r:id="rId11"/>
    <p:sldId id="286" r:id="rId12"/>
    <p:sldId id="269" r:id="rId13"/>
    <p:sldId id="457" r:id="rId14"/>
    <p:sldId id="654" r:id="rId15"/>
    <p:sldId id="288" r:id="rId16"/>
    <p:sldId id="429" r:id="rId17"/>
    <p:sldId id="291" r:id="rId18"/>
    <p:sldId id="287" r:id="rId19"/>
    <p:sldId id="541" r:id="rId20"/>
    <p:sldId id="326" r:id="rId21"/>
    <p:sldId id="440" r:id="rId22"/>
    <p:sldId id="655" r:id="rId23"/>
    <p:sldId id="258" r:id="rId24"/>
    <p:sldId id="657" r:id="rId25"/>
    <p:sldId id="470" r:id="rId26"/>
    <p:sldId id="472" r:id="rId27"/>
    <p:sldId id="385" r:id="rId28"/>
    <p:sldId id="357" r:id="rId29"/>
    <p:sldId id="535" r:id="rId30"/>
    <p:sldId id="658" r:id="rId31"/>
    <p:sldId id="553" r:id="rId32"/>
    <p:sldId id="659" r:id="rId33"/>
    <p:sldId id="567" r:id="rId34"/>
    <p:sldId id="461" r:id="rId35"/>
    <p:sldId id="262" r:id="rId36"/>
    <p:sldId id="568" r:id="rId37"/>
    <p:sldId id="564" r:id="rId38"/>
    <p:sldId id="565" r:id="rId39"/>
    <p:sldId id="566" r:id="rId40"/>
    <p:sldId id="569" r:id="rId41"/>
    <p:sldId id="532" r:id="rId42"/>
    <p:sldId id="636" r:id="rId43"/>
    <p:sldId id="640" r:id="rId44"/>
    <p:sldId id="322" r:id="rId45"/>
    <p:sldId id="646" r:id="rId46"/>
    <p:sldId id="458" r:id="rId47"/>
    <p:sldId id="507" r:id="rId48"/>
    <p:sldId id="397" r:id="rId49"/>
    <p:sldId id="319" r:id="rId50"/>
    <p:sldId id="317" r:id="rId51"/>
    <p:sldId id="653" r:id="rId52"/>
    <p:sldId id="318" r:id="rId53"/>
    <p:sldId id="339" r:id="rId54"/>
    <p:sldId id="320" r:id="rId55"/>
    <p:sldId id="473" r:id="rId56"/>
    <p:sldId id="660" r:id="rId57"/>
    <p:sldId id="651" r:id="rId58"/>
    <p:sldId id="652" r:id="rId59"/>
    <p:sldId id="521" r:id="rId60"/>
    <p:sldId id="506" r:id="rId61"/>
    <p:sldId id="649" r:id="rId62"/>
    <p:sldId id="302" r:id="rId63"/>
    <p:sldId id="462" r:id="rId64"/>
    <p:sldId id="548" r:id="rId65"/>
    <p:sldId id="647" r:id="rId66"/>
    <p:sldId id="562" r:id="rId67"/>
    <p:sldId id="637" r:id="rId68"/>
    <p:sldId id="430" r:id="rId69"/>
    <p:sldId id="443" r:id="rId70"/>
  </p:sldIdLst>
  <p:sldSz cx="12192000" cy="6858000"/>
  <p:notesSz cx="6797675" cy="9926638"/>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5" autoAdjust="0"/>
    <p:restoredTop sz="95323" autoAdjust="0"/>
  </p:normalViewPr>
  <p:slideViewPr>
    <p:cSldViewPr>
      <p:cViewPr varScale="1">
        <p:scale>
          <a:sx n="66" d="100"/>
          <a:sy n="66" d="100"/>
        </p:scale>
        <p:origin x="928" y="44"/>
      </p:cViewPr>
      <p:guideLst>
        <p:guide orient="horz" pos="2160"/>
        <p:guide pos="3840"/>
      </p:guideLst>
    </p:cSldViewPr>
  </p:slideViewPr>
  <p:notesTextViewPr>
    <p:cViewPr>
      <p:scale>
        <a:sx n="100" d="100"/>
        <a:sy n="100" d="100"/>
      </p:scale>
      <p:origin x="0" y="0"/>
    </p:cViewPr>
  </p:notesTextViewPr>
  <p:notesViewPr>
    <p:cSldViewPr>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de-DE" dirty="0"/>
              <a:t>Alltagsintegrierte Sprachbildung</a:t>
            </a:r>
          </a:p>
          <a:p>
            <a:endParaRPr lang="de-DE"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4A8BCEC-4167-4077-9EDA-91F83BDBFB78}" type="datetimeFigureOut">
              <a:rPr lang="de-DE" smtClean="0"/>
              <a:pPr/>
              <a:t>23.05.2025</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de-DE" dirty="0"/>
              <a:t>VHS Grafschaft Bentheim</a:t>
            </a:r>
          </a:p>
          <a:p>
            <a:r>
              <a:rPr lang="de-DE" dirty="0"/>
              <a:t>Referentin: Susanne Kühn</a:t>
            </a:r>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ADEA102-1644-4746-A664-BB3A42BC5E23}"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CA3C90E1-5E0E-4E2B-A122-F69AF68A9DC8}" type="datetimeFigureOut">
              <a:rPr lang="de-DE" smtClean="0"/>
              <a:t>23.05.2025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9CA106A-9213-49BA-8EA1-5D0D7CBFC147}" type="slidenum">
              <a:rPr lang="de-DE" smtClean="0"/>
              <a:t>‹Nr.›</a:t>
            </a:fld>
            <a:endParaRPr lang="de-DE"/>
          </a:p>
        </p:txBody>
      </p:sp>
    </p:spTree>
    <p:extLst>
      <p:ext uri="{BB962C8B-B14F-4D97-AF65-F5344CB8AC3E}">
        <p14:creationId xmlns:p14="http://schemas.microsoft.com/office/powerpoint/2010/main" val="297466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9CA106A-9213-49BA-8EA1-5D0D7CBFC147}" type="slidenum">
              <a:rPr lang="de-DE" smtClean="0"/>
              <a:t>1</a:t>
            </a:fld>
            <a:endParaRPr lang="de-DE"/>
          </a:p>
        </p:txBody>
      </p:sp>
    </p:spTree>
    <p:extLst>
      <p:ext uri="{BB962C8B-B14F-4D97-AF65-F5344CB8AC3E}">
        <p14:creationId xmlns:p14="http://schemas.microsoft.com/office/powerpoint/2010/main" val="129440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99E-8DA4-3B67-BDF5-9DBA164591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4FA490-C1D8-0B82-3F4D-874687E65A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8824DF-0D00-B420-09D7-08911796051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D17EDD6-63A8-F55F-189D-4EEB7E4A4B53}"/>
              </a:ext>
            </a:extLst>
          </p:cNvPr>
          <p:cNvSpPr>
            <a:spLocks noGrp="1"/>
          </p:cNvSpPr>
          <p:nvPr>
            <p:ph type="sldNum" sz="quarter" idx="5"/>
          </p:nvPr>
        </p:nvSpPr>
        <p:spPr/>
        <p:txBody>
          <a:bodyPr/>
          <a:lstStyle/>
          <a:p>
            <a:fld id="{E9CA106A-9213-49BA-8EA1-5D0D7CBFC147}" type="slidenum">
              <a:rPr lang="de-DE" smtClean="0"/>
              <a:t>24</a:t>
            </a:fld>
            <a:endParaRPr lang="de-DE"/>
          </a:p>
        </p:txBody>
      </p:sp>
    </p:spTree>
    <p:extLst>
      <p:ext uri="{BB962C8B-B14F-4D97-AF65-F5344CB8AC3E}">
        <p14:creationId xmlns:p14="http://schemas.microsoft.com/office/powerpoint/2010/main" val="311868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7" name="Rechteck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eck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ck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el 7"/>
          <p:cNvSpPr>
            <a:spLocks noGrp="1"/>
          </p:cNvSpPr>
          <p:nvPr>
            <p:ph type="ctrTitle"/>
          </p:nvPr>
        </p:nvSpPr>
        <p:spPr>
          <a:xfrm>
            <a:off x="3149600" y="4038600"/>
            <a:ext cx="8636000" cy="1828800"/>
          </a:xfrm>
        </p:spPr>
        <p:txBody>
          <a:bodyPr anchor="b"/>
          <a:lstStyle>
            <a:lvl1pPr>
              <a:defRPr cap="all" baseline="0"/>
            </a:lvl1pPr>
          </a:lstStyle>
          <a:p>
            <a:r>
              <a:rPr kumimoji="0" lang="de-DE"/>
              <a:t>Titelmasterformat durch Klicken bearbeiten</a:t>
            </a:r>
            <a:endParaRPr kumimoji="0" lang="en-US"/>
          </a:p>
        </p:txBody>
      </p:sp>
      <p:sp>
        <p:nvSpPr>
          <p:cNvPr id="9" name="Untertitel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04AF4E6D-ADBD-4D1E-A860-5DA638B1E003}" type="datetime1">
              <a:rPr lang="de-DE" smtClean="0"/>
              <a:t>23.05.2025</a:t>
            </a:fld>
            <a:endParaRPr lang="de-DE"/>
          </a:p>
        </p:txBody>
      </p:sp>
      <p:sp>
        <p:nvSpPr>
          <p:cNvPr id="17" name="Fußzeilenplatzhalter 16"/>
          <p:cNvSpPr>
            <a:spLocks noGrp="1"/>
          </p:cNvSpPr>
          <p:nvPr>
            <p:ph type="ftr" sz="quarter" idx="11"/>
          </p:nvPr>
        </p:nvSpPr>
        <p:spPr>
          <a:xfrm>
            <a:off x="2780524" y="236539"/>
            <a:ext cx="7823200" cy="365125"/>
          </a:xfrm>
        </p:spPr>
        <p:txBody>
          <a:bodyPr/>
          <a:lstStyle>
            <a:lvl1pPr algn="r">
              <a:defRPr>
                <a:solidFill>
                  <a:schemeClr val="tx2"/>
                </a:solidFill>
              </a:defRPr>
            </a:lvl1pPr>
          </a:lstStyle>
          <a:p>
            <a:r>
              <a:rPr lang="de-DE"/>
              <a:t>Mehrsprachigkeit    Stadt Köln     Susanne Kühn  22./23.5.2025</a:t>
            </a:r>
          </a:p>
        </p:txBody>
      </p:sp>
      <p:sp>
        <p:nvSpPr>
          <p:cNvPr id="29" name="Foliennummernplatzhalt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FEE7CF3F-EF2E-4B46-9D96-C7F8F1FD27AC}"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3F53EEF8-0BC1-487F-A879-84DB587585E8}" type="datetime1">
              <a:rPr lang="de-DE" smtClean="0"/>
              <a:t>23.05.2025</a:t>
            </a:fld>
            <a:endParaRPr lang="de-DE"/>
          </a:p>
        </p:txBody>
      </p:sp>
      <p:sp>
        <p:nvSpPr>
          <p:cNvPr id="5" name="Fußzeilenplatzhalter 4"/>
          <p:cNvSpPr>
            <a:spLocks noGrp="1"/>
          </p:cNvSpPr>
          <p:nvPr>
            <p:ph type="ftr" sz="quarter" idx="11"/>
          </p:nvPr>
        </p:nvSpPr>
        <p:spPr/>
        <p:txBody>
          <a:bodyPr/>
          <a:lstStyle/>
          <a:p>
            <a:r>
              <a:rPr lang="de-DE"/>
              <a:t>Mehrsprachigkeit    Stadt Köln     Susanne Kühn  22./23.5.2025</a:t>
            </a:r>
          </a:p>
        </p:txBody>
      </p:sp>
      <p:sp>
        <p:nvSpPr>
          <p:cNvPr id="6" name="Foliennummernplatzhalter 5"/>
          <p:cNvSpPr>
            <a:spLocks noGrp="1"/>
          </p:cNvSpPr>
          <p:nvPr>
            <p:ph type="sldNum" sz="quarter" idx="12"/>
          </p:nvPr>
        </p:nvSpPr>
        <p:spPr/>
        <p:txBody>
          <a:bodyPr/>
          <a:lstStyle/>
          <a:p>
            <a:fld id="{FEE7CF3F-EF2E-4B46-9D96-C7F8F1FD27AC}"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1"/>
      </p:bgRef>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37600" y="609601"/>
            <a:ext cx="2743200" cy="551656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600" y="609600"/>
            <a:ext cx="7416800" cy="5516564"/>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a:xfrm>
            <a:off x="8737600" y="6248403"/>
            <a:ext cx="2946400" cy="365125"/>
          </a:xfrm>
        </p:spPr>
        <p:txBody>
          <a:bodyPr/>
          <a:lstStyle/>
          <a:p>
            <a:fld id="{7A058C60-5275-4AB3-B26D-B8AC75782F37}" type="datetime1">
              <a:rPr lang="de-DE" smtClean="0"/>
              <a:t>23.05.2025</a:t>
            </a:fld>
            <a:endParaRPr lang="de-DE"/>
          </a:p>
        </p:txBody>
      </p:sp>
      <p:sp>
        <p:nvSpPr>
          <p:cNvPr id="5" name="Fußzeilenplatzhalter 4"/>
          <p:cNvSpPr>
            <a:spLocks noGrp="1"/>
          </p:cNvSpPr>
          <p:nvPr>
            <p:ph type="ftr" sz="quarter" idx="11"/>
          </p:nvPr>
        </p:nvSpPr>
        <p:spPr>
          <a:xfrm>
            <a:off x="609602" y="6248208"/>
            <a:ext cx="7431311" cy="365125"/>
          </a:xfrm>
        </p:spPr>
        <p:txBody>
          <a:bodyPr/>
          <a:lstStyle/>
          <a:p>
            <a:r>
              <a:rPr lang="de-DE"/>
              <a:t>Mehrsprachigkeit    Stadt Köln     Susanne Kühn  22./23.5.2025</a:t>
            </a:r>
          </a:p>
        </p:txBody>
      </p:sp>
      <p:sp>
        <p:nvSpPr>
          <p:cNvPr id="7" name="Rechteck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hteck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hteck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liennummernplatzhalter 5"/>
          <p:cNvSpPr>
            <a:spLocks noGrp="1"/>
          </p:cNvSpPr>
          <p:nvPr>
            <p:ph type="sldNum" sz="quarter" idx="12"/>
          </p:nvPr>
        </p:nvSpPr>
        <p:spPr>
          <a:xfrm rot="5400000">
            <a:off x="8075084" y="103716"/>
            <a:ext cx="533400" cy="325968"/>
          </a:xfrm>
        </p:spPr>
        <p:txBody>
          <a:bodyPr/>
          <a:lstStyle/>
          <a:p>
            <a:fld id="{FEE7CF3F-EF2E-4B46-9D96-C7F8F1FD27AC}"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16864" y="228600"/>
            <a:ext cx="10871200" cy="990600"/>
          </a:xfrm>
        </p:spPr>
        <p:txBody>
          <a:body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7F7B28FB-7DFE-4679-A26D-44EF31033A70}" type="datetime1">
              <a:rPr lang="de-DE" smtClean="0"/>
              <a:t>23.05.2025</a:t>
            </a:fld>
            <a:endParaRPr lang="de-DE"/>
          </a:p>
        </p:txBody>
      </p:sp>
      <p:sp>
        <p:nvSpPr>
          <p:cNvPr id="5" name="Fußzeilenplatzhalter 4"/>
          <p:cNvSpPr>
            <a:spLocks noGrp="1"/>
          </p:cNvSpPr>
          <p:nvPr>
            <p:ph type="ftr" sz="quarter" idx="11"/>
          </p:nvPr>
        </p:nvSpPr>
        <p:spPr/>
        <p:txBody>
          <a:bodyPr/>
          <a:lstStyle/>
          <a:p>
            <a:r>
              <a:rPr lang="de-DE"/>
              <a:t>Mehrsprachigkeit    Stadt Köln     Susanne Kühn  22./23.5.2025</a:t>
            </a:r>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FEE7CF3F-EF2E-4B46-9D96-C7F8F1FD27AC}" type="slidenum">
              <a:rPr lang="de-DE" smtClean="0"/>
              <a:pPr/>
              <a:t>‹Nr.›</a:t>
            </a:fld>
            <a:endParaRPr lang="de-DE"/>
          </a:p>
        </p:txBody>
      </p:sp>
      <p:sp>
        <p:nvSpPr>
          <p:cNvPr id="8" name="Inhaltsplatzhalter 7"/>
          <p:cNvSpPr>
            <a:spLocks noGrp="1"/>
          </p:cNvSpPr>
          <p:nvPr>
            <p:ph sz="quarter" idx="1"/>
          </p:nvPr>
        </p:nvSpPr>
        <p:spPr>
          <a:xfrm>
            <a:off x="816864" y="1600200"/>
            <a:ext cx="10871200" cy="44958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3">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7" name="Rechteck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hteck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hteck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de-DE"/>
              <a:t>Titelmasterformat durch Klicken bearbeiten</a:t>
            </a:r>
            <a:endParaRPr kumimoji="0" lang="en-US"/>
          </a:p>
        </p:txBody>
      </p:sp>
      <p:sp>
        <p:nvSpPr>
          <p:cNvPr id="12" name="Datumsplatzhalter 11"/>
          <p:cNvSpPr>
            <a:spLocks noGrp="1"/>
          </p:cNvSpPr>
          <p:nvPr>
            <p:ph type="dt" sz="half" idx="10"/>
          </p:nvPr>
        </p:nvSpPr>
        <p:spPr/>
        <p:txBody>
          <a:bodyPr/>
          <a:lstStyle/>
          <a:p>
            <a:fld id="{042AD6D9-C6FD-4FF9-A66B-22A8BB4269D5}" type="datetime1">
              <a:rPr lang="de-DE" smtClean="0"/>
              <a:t>23.05.2025</a:t>
            </a:fld>
            <a:endParaRPr lang="de-DE"/>
          </a:p>
        </p:txBody>
      </p:sp>
      <p:sp>
        <p:nvSpPr>
          <p:cNvPr id="13" name="Foliennummernplatzhalt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FEE7CF3F-EF2E-4B46-9D96-C7F8F1FD27AC}" type="slidenum">
              <a:rPr lang="de-DE" smtClean="0"/>
              <a:pPr/>
              <a:t>‹Nr.›</a:t>
            </a:fld>
            <a:endParaRPr lang="de-DE"/>
          </a:p>
        </p:txBody>
      </p:sp>
      <p:sp>
        <p:nvSpPr>
          <p:cNvPr id="14" name="Fußzeilenplatzhalter 13"/>
          <p:cNvSpPr>
            <a:spLocks noGrp="1"/>
          </p:cNvSpPr>
          <p:nvPr>
            <p:ph type="ftr" sz="quarter" idx="12"/>
          </p:nvPr>
        </p:nvSpPr>
        <p:spPr/>
        <p:txBody>
          <a:bodyPr/>
          <a:lstStyle/>
          <a:p>
            <a:r>
              <a:rPr lang="de-DE"/>
              <a:t>Mehrsprachigkeit    Stadt Köln     Susanne Kühn  22./23.5.2025</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9" name="Inhaltsplatzhalter 8"/>
          <p:cNvSpPr>
            <a:spLocks noGrp="1"/>
          </p:cNvSpPr>
          <p:nvPr>
            <p:ph sz="quarter" idx="1"/>
          </p:nvPr>
        </p:nvSpPr>
        <p:spPr>
          <a:xfrm>
            <a:off x="812800" y="1589567"/>
            <a:ext cx="5181600" cy="45720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1" name="Inhaltsplatzhalter 10"/>
          <p:cNvSpPr>
            <a:spLocks noGrp="1"/>
          </p:cNvSpPr>
          <p:nvPr>
            <p:ph sz="quarter" idx="2"/>
          </p:nvPr>
        </p:nvSpPr>
        <p:spPr>
          <a:xfrm>
            <a:off x="6459868" y="1589567"/>
            <a:ext cx="5181600" cy="45720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8" name="Datumsplatzhalter 7"/>
          <p:cNvSpPr>
            <a:spLocks noGrp="1"/>
          </p:cNvSpPr>
          <p:nvPr>
            <p:ph type="dt" sz="half" idx="15"/>
          </p:nvPr>
        </p:nvSpPr>
        <p:spPr/>
        <p:txBody>
          <a:bodyPr rtlCol="0"/>
          <a:lstStyle/>
          <a:p>
            <a:fld id="{D7C16694-C32E-4134-A774-E49B190C1884}" type="datetime1">
              <a:rPr lang="de-DE" smtClean="0"/>
              <a:t>23.05.2025</a:t>
            </a:fld>
            <a:endParaRPr lang="de-DE"/>
          </a:p>
        </p:txBody>
      </p:sp>
      <p:sp>
        <p:nvSpPr>
          <p:cNvPr id="10" name="Foliennummernplatzhalter 9"/>
          <p:cNvSpPr>
            <a:spLocks noGrp="1"/>
          </p:cNvSpPr>
          <p:nvPr>
            <p:ph type="sldNum" sz="quarter" idx="16"/>
          </p:nvPr>
        </p:nvSpPr>
        <p:spPr/>
        <p:txBody>
          <a:bodyPr rtlCol="0"/>
          <a:lstStyle/>
          <a:p>
            <a:fld id="{FEE7CF3F-EF2E-4B46-9D96-C7F8F1FD27AC}" type="slidenum">
              <a:rPr lang="de-DE" smtClean="0"/>
              <a:pPr/>
              <a:t>‹Nr.›</a:t>
            </a:fld>
            <a:endParaRPr lang="de-DE"/>
          </a:p>
        </p:txBody>
      </p:sp>
      <p:sp>
        <p:nvSpPr>
          <p:cNvPr id="12" name="Fußzeilenplatzhalter 11"/>
          <p:cNvSpPr>
            <a:spLocks noGrp="1"/>
          </p:cNvSpPr>
          <p:nvPr>
            <p:ph type="ftr" sz="quarter" idx="17"/>
          </p:nvPr>
        </p:nvSpPr>
        <p:spPr/>
        <p:txBody>
          <a:bodyPr rtlCol="0"/>
          <a:lstStyle/>
          <a:p>
            <a:r>
              <a:rPr lang="de-DE"/>
              <a:t>Mehrsprachigkeit    Stadt Köln     Susanne Kühn  22./23.5.2025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711200" y="273050"/>
            <a:ext cx="10871200" cy="869950"/>
          </a:xfrm>
        </p:spPr>
        <p:txBody>
          <a:bodyPr anchor="ctr"/>
          <a:lstStyle>
            <a:lvl1pPr>
              <a:defRPr/>
            </a:lvl1pPr>
          </a:lstStyle>
          <a:p>
            <a:r>
              <a:rPr kumimoji="0" lang="de-DE"/>
              <a:t>Titelmasterformat durch Klicken bearbeiten</a:t>
            </a:r>
            <a:endParaRPr kumimoji="0" lang="en-US"/>
          </a:p>
        </p:txBody>
      </p:sp>
      <p:sp>
        <p:nvSpPr>
          <p:cNvPr id="11" name="Inhaltsplatzhalter 10"/>
          <p:cNvSpPr>
            <a:spLocks noGrp="1"/>
          </p:cNvSpPr>
          <p:nvPr>
            <p:ph sz="quarter" idx="2"/>
          </p:nvPr>
        </p:nvSpPr>
        <p:spPr>
          <a:xfrm>
            <a:off x="812800" y="2438400"/>
            <a:ext cx="5181600" cy="35814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6400800" y="2438400"/>
            <a:ext cx="5181600" cy="35814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0" name="Datumsplatzhalter 9"/>
          <p:cNvSpPr>
            <a:spLocks noGrp="1"/>
          </p:cNvSpPr>
          <p:nvPr>
            <p:ph type="dt" sz="half" idx="15"/>
          </p:nvPr>
        </p:nvSpPr>
        <p:spPr/>
        <p:txBody>
          <a:bodyPr rtlCol="0"/>
          <a:lstStyle/>
          <a:p>
            <a:fld id="{06B3D295-6602-40FD-9767-1B4985C26E98}" type="datetime1">
              <a:rPr lang="de-DE" smtClean="0"/>
              <a:t>23.05.2025</a:t>
            </a:fld>
            <a:endParaRPr lang="de-DE"/>
          </a:p>
        </p:txBody>
      </p:sp>
      <p:sp>
        <p:nvSpPr>
          <p:cNvPr id="12" name="Foliennummernplatzhalter 11"/>
          <p:cNvSpPr>
            <a:spLocks noGrp="1"/>
          </p:cNvSpPr>
          <p:nvPr>
            <p:ph type="sldNum" sz="quarter" idx="16"/>
          </p:nvPr>
        </p:nvSpPr>
        <p:spPr/>
        <p:txBody>
          <a:bodyPr rtlCol="0"/>
          <a:lstStyle/>
          <a:p>
            <a:fld id="{FEE7CF3F-EF2E-4B46-9D96-C7F8F1FD27AC}" type="slidenum">
              <a:rPr lang="de-DE" smtClean="0"/>
              <a:pPr/>
              <a:t>‹Nr.›</a:t>
            </a:fld>
            <a:endParaRPr lang="de-DE"/>
          </a:p>
        </p:txBody>
      </p:sp>
      <p:sp>
        <p:nvSpPr>
          <p:cNvPr id="14" name="Fußzeilenplatzhalter 13"/>
          <p:cNvSpPr>
            <a:spLocks noGrp="1"/>
          </p:cNvSpPr>
          <p:nvPr>
            <p:ph type="ftr" sz="quarter" idx="17"/>
          </p:nvPr>
        </p:nvSpPr>
        <p:spPr/>
        <p:txBody>
          <a:bodyPr rtlCol="0"/>
          <a:lstStyle/>
          <a:p>
            <a:r>
              <a:rPr lang="de-DE"/>
              <a:t>Mehrsprachigkeit    Stadt Köln     Susanne Kühn  22./23.5.2025</a:t>
            </a:r>
          </a:p>
        </p:txBody>
      </p:sp>
      <p:sp>
        <p:nvSpPr>
          <p:cNvPr id="16" name="Textplatzhalt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DE"/>
              <a:t>Textmasterformate durch Klicken bearbeiten</a:t>
            </a:r>
          </a:p>
        </p:txBody>
      </p:sp>
      <p:sp>
        <p:nvSpPr>
          <p:cNvPr id="15" name="Textplatzhalt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DE"/>
              <a:t>Textmasterformate durch Klicken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132F12B3-FCC3-45C8-8738-E4428B98E942}" type="datetime1">
              <a:rPr lang="de-DE" smtClean="0"/>
              <a:t>23.05.2025</a:t>
            </a:fld>
            <a:endParaRPr lang="de-DE"/>
          </a:p>
        </p:txBody>
      </p:sp>
      <p:sp>
        <p:nvSpPr>
          <p:cNvPr id="4" name="Fußzeilenplatzhalter 3"/>
          <p:cNvSpPr>
            <a:spLocks noGrp="1"/>
          </p:cNvSpPr>
          <p:nvPr>
            <p:ph type="ftr" sz="quarter" idx="11"/>
          </p:nvPr>
        </p:nvSpPr>
        <p:spPr/>
        <p:txBody>
          <a:bodyPr/>
          <a:lstStyle/>
          <a:p>
            <a:r>
              <a:rPr lang="de-DE"/>
              <a:t>Mehrsprachigkeit    Stadt Köln     Susanne Kühn  22./23.5.2025</a:t>
            </a:r>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FEE7CF3F-EF2E-4B46-9D96-C7F8F1FD27AC}"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76BA19F-9243-4C1A-95C0-1DAEECB958E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Mehrsprachigkeit    Stadt Köln     Susanne Kühn  22./23.5.2025</a:t>
            </a:r>
          </a:p>
        </p:txBody>
      </p:sp>
      <p:sp>
        <p:nvSpPr>
          <p:cNvPr id="4" name="Foliennummernplatzhalter 3"/>
          <p:cNvSpPr>
            <a:spLocks noGrp="1"/>
          </p:cNvSpPr>
          <p:nvPr>
            <p:ph type="sldNum" sz="quarter" idx="12"/>
          </p:nvPr>
        </p:nvSpPr>
        <p:spPr>
          <a:xfrm>
            <a:off x="0" y="6248400"/>
            <a:ext cx="711200" cy="381000"/>
          </a:xfrm>
        </p:spPr>
        <p:txBody>
          <a:bodyPr/>
          <a:lstStyle>
            <a:lvl1pPr>
              <a:defRPr>
                <a:solidFill>
                  <a:schemeClr val="tx2"/>
                </a:solidFill>
              </a:defRPr>
            </a:lvl1pPr>
          </a:lstStyle>
          <a:p>
            <a:fld id="{FEE7CF3F-EF2E-4B46-9D96-C7F8F1FD27AC}"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0" y="273050"/>
            <a:ext cx="10769600" cy="869950"/>
          </a:xfrm>
        </p:spPr>
        <p:txBody>
          <a:bodyPr anchor="ctr"/>
          <a:lstStyle>
            <a:lvl1pPr algn="l">
              <a:buNone/>
              <a:defRPr sz="4400" b="0"/>
            </a:lvl1pPr>
          </a:lstStyle>
          <a:p>
            <a:r>
              <a:rPr kumimoji="0" lang="de-DE"/>
              <a:t>Titelmasterformat durch Klicken bearbeiten</a:t>
            </a:r>
            <a:endParaRPr kumimoji="0" lang="en-US"/>
          </a:p>
        </p:txBody>
      </p:sp>
      <p:sp>
        <p:nvSpPr>
          <p:cNvPr id="5" name="Datumsplatzhalter 4"/>
          <p:cNvSpPr>
            <a:spLocks noGrp="1"/>
          </p:cNvSpPr>
          <p:nvPr>
            <p:ph type="dt" sz="half" idx="10"/>
          </p:nvPr>
        </p:nvSpPr>
        <p:spPr/>
        <p:txBody>
          <a:bodyPr/>
          <a:lstStyle/>
          <a:p>
            <a:fld id="{95A18E7F-CA43-4496-9B30-1F54326027B3}" type="datetime1">
              <a:rPr lang="de-DE" smtClean="0"/>
              <a:t>23.05.2025</a:t>
            </a:fld>
            <a:endParaRPr lang="de-DE"/>
          </a:p>
        </p:txBody>
      </p:sp>
      <p:sp>
        <p:nvSpPr>
          <p:cNvPr id="6" name="Fußzeilenplatzhalter 5"/>
          <p:cNvSpPr>
            <a:spLocks noGrp="1"/>
          </p:cNvSpPr>
          <p:nvPr>
            <p:ph type="ftr" sz="quarter" idx="11"/>
          </p:nvPr>
        </p:nvSpPr>
        <p:spPr/>
        <p:txBody>
          <a:bodyPr/>
          <a:lstStyle/>
          <a:p>
            <a:r>
              <a:rPr lang="de-DE"/>
              <a:t>Mehrsprachigkeit    Stadt Köln     Susanne Kühn  22./23.5.2025</a:t>
            </a:r>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FEE7CF3F-EF2E-4B46-9D96-C7F8F1FD27AC}" type="slidenum">
              <a:rPr lang="de-DE" smtClean="0"/>
              <a:pPr/>
              <a:t>‹Nr.›</a:t>
            </a:fld>
            <a:endParaRPr lang="de-DE"/>
          </a:p>
        </p:txBody>
      </p:sp>
      <p:sp>
        <p:nvSpPr>
          <p:cNvPr id="3" name="Textplatzhalt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a:t>Textmasterformate durch Klicken bearbeiten</a:t>
            </a:r>
          </a:p>
        </p:txBody>
      </p:sp>
      <p:sp>
        <p:nvSpPr>
          <p:cNvPr id="9" name="Inhaltsplatzhalter 8"/>
          <p:cNvSpPr>
            <a:spLocks noGrp="1"/>
          </p:cNvSpPr>
          <p:nvPr>
            <p:ph sz="quarter" idx="1"/>
          </p:nvPr>
        </p:nvSpPr>
        <p:spPr>
          <a:xfrm>
            <a:off x="3149600" y="1752600"/>
            <a:ext cx="8534400" cy="4419600"/>
          </a:xfrm>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a:t>Textmasterformate durch Klicken bearbeiten</a:t>
            </a:r>
          </a:p>
        </p:txBody>
      </p:sp>
      <p:sp>
        <p:nvSpPr>
          <p:cNvPr id="8" name="Rechteck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hteck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eck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de-DE"/>
              <a:t>Titelmasterformat durch Klicken bearbeiten</a:t>
            </a:r>
            <a:endParaRPr kumimoji="0" lang="en-US"/>
          </a:p>
        </p:txBody>
      </p:sp>
      <p:sp>
        <p:nvSpPr>
          <p:cNvPr id="11" name="Rechteck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umsplatzhalter 11"/>
          <p:cNvSpPr>
            <a:spLocks noGrp="1"/>
          </p:cNvSpPr>
          <p:nvPr>
            <p:ph type="dt" sz="half" idx="10"/>
          </p:nvPr>
        </p:nvSpPr>
        <p:spPr>
          <a:xfrm>
            <a:off x="8331200" y="6248401"/>
            <a:ext cx="3556000" cy="365125"/>
          </a:xfrm>
        </p:spPr>
        <p:txBody>
          <a:bodyPr rtlCol="0"/>
          <a:lstStyle/>
          <a:p>
            <a:fld id="{E398FEB0-3A92-44D2-B130-563C4474155F}" type="datetime1">
              <a:rPr lang="de-DE" smtClean="0"/>
              <a:t>23.05.2025</a:t>
            </a:fld>
            <a:endParaRPr lang="de-DE"/>
          </a:p>
        </p:txBody>
      </p:sp>
      <p:sp>
        <p:nvSpPr>
          <p:cNvPr id="13" name="Foliennummernplatzhalter 12"/>
          <p:cNvSpPr>
            <a:spLocks noGrp="1"/>
          </p:cNvSpPr>
          <p:nvPr>
            <p:ph type="sldNum" sz="quarter" idx="11"/>
          </p:nvPr>
        </p:nvSpPr>
        <p:spPr>
          <a:xfrm>
            <a:off x="0" y="4667249"/>
            <a:ext cx="1930400" cy="663578"/>
          </a:xfrm>
        </p:spPr>
        <p:txBody>
          <a:bodyPr rtlCol="0"/>
          <a:lstStyle>
            <a:lvl1pPr>
              <a:defRPr sz="2800"/>
            </a:lvl1pPr>
          </a:lstStyle>
          <a:p>
            <a:fld id="{FEE7CF3F-EF2E-4B46-9D96-C7F8F1FD27AC}" type="slidenum">
              <a:rPr lang="de-DE" smtClean="0"/>
              <a:pPr/>
              <a:t>‹Nr.›</a:t>
            </a:fld>
            <a:endParaRPr lang="de-DE"/>
          </a:p>
        </p:txBody>
      </p:sp>
      <p:sp>
        <p:nvSpPr>
          <p:cNvPr id="14" name="Fußzeilenplatzhalter 13"/>
          <p:cNvSpPr>
            <a:spLocks noGrp="1"/>
          </p:cNvSpPr>
          <p:nvPr>
            <p:ph type="ftr" sz="quarter" idx="12"/>
          </p:nvPr>
        </p:nvSpPr>
        <p:spPr>
          <a:xfrm>
            <a:off x="2133600" y="6248207"/>
            <a:ext cx="6096000" cy="365125"/>
          </a:xfrm>
        </p:spPr>
        <p:txBody>
          <a:bodyPr rtlCol="0"/>
          <a:lstStyle/>
          <a:p>
            <a:r>
              <a:rPr lang="de-DE"/>
              <a:t>Mehrsprachigkeit    Stadt Köln     Susanne Kühn  22./23.5.2025</a:t>
            </a:r>
          </a:p>
        </p:txBody>
      </p:sp>
      <p:sp>
        <p:nvSpPr>
          <p:cNvPr id="3" name="Bildplatzhalt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de-DE"/>
              <a:t>Bild durch Klicken auf Symbol hinzufügen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812800" y="228600"/>
            <a:ext cx="10871200" cy="990600"/>
          </a:xfrm>
          <a:prstGeom prst="rect">
            <a:avLst/>
          </a:prstGeom>
        </p:spPr>
        <p:txBody>
          <a:bodyPr vert="horz" anchor="ctr">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4" name="Datumsplatzhalt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68EBDD11-72F7-415C-955C-DBCB1A95BB10}" type="datetime1">
              <a:rPr lang="de-DE" smtClean="0"/>
              <a:t>23.05.2025</a:t>
            </a:fld>
            <a:endParaRPr lang="de-DE"/>
          </a:p>
        </p:txBody>
      </p:sp>
      <p:sp>
        <p:nvSpPr>
          <p:cNvPr id="3" name="Fußzeilenplatzhalt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r>
              <a:rPr lang="de-DE"/>
              <a:t>Mehrsprachigkeit    Stadt Köln     Susanne Kühn  22./23.5.2025</a:t>
            </a:r>
          </a:p>
        </p:txBody>
      </p:sp>
      <p:sp>
        <p:nvSpPr>
          <p:cNvPr id="7" name="Rechteck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hteck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hteck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Foliennummernplatzhalt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EE7CF3F-EF2E-4B46-9D96-C7F8F1FD27A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kindergartenpaedagogik.de/fachartikel/bildungsbereiche-erziehungsfelder/sprache-fremdsprachen-literacy-kommunikation/unsere-kinder-und-ihre-sprachen-huerden-beduerfnisse-und-chance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ifbe.de/fachbeitraege/mehrsprachigkeit-mehr-sprache-wagen/" TargetMode="External"/><Relationship Id="rId2" Type="http://schemas.openxmlformats.org/officeDocument/2006/relationships/hyperlink" Target="https://integration.stiftung-kinder-forschen.de/themen/sprachfoerderung/6-mythen-zur-sprachentwicklung" TargetMode="External"/><Relationship Id="rId1" Type="http://schemas.openxmlformats.org/officeDocument/2006/relationships/slideLayout" Target="../slideLayouts/slideLayout2.xml"/><Relationship Id="rId4" Type="http://schemas.openxmlformats.org/officeDocument/2006/relationships/hyperlink" Target="https://www.linguistik.hu-berlin.de/en/institut-en/professuren-en/rueg/7Punkt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aa-mv.de/download/mut-zur-mehrsprachigkeit/" TargetMode="External"/><Relationship Id="rId2" Type="http://schemas.openxmlformats.org/officeDocument/2006/relationships/hyperlink" Target="https://www.kita-fachtexte.de/de/fachtexte-finden/fruehe-mehrsprachigkeit-im-kita-alltag-begleiten" TargetMode="External"/><Relationship Id="rId1" Type="http://schemas.openxmlformats.org/officeDocument/2006/relationships/slideLayout" Target="../slideLayouts/slideLayout2.xml"/><Relationship Id="rId5" Type="http://schemas.openxmlformats.org/officeDocument/2006/relationships/hyperlink" Target="https://www.herder.de/kiga-heute/fachmagazin/archiv/2018-48-jg/6-7-2018/viele-sprachen-sprechen-bedeutung-von-mehrsprachigkeit-fuer-die-sprachentwicklung/" TargetMode="External"/><Relationship Id="rId4" Type="http://schemas.openxmlformats.org/officeDocument/2006/relationships/hyperlink" Target="https://eldorado.tu-dortmund.de/bitstream/2003/36367/1/Sprachfoerderung-heimatvertriebener-Kinder_Kita.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ocialnet.de/lexikon/Mehrsprachigkeit" TargetMode="External"/><Relationship Id="rId2" Type="http://schemas.openxmlformats.org/officeDocument/2006/relationships/hyperlink" Target="http://verlagdasnetz.com/zeitschrift/betrifft-kinder/betrifft-kinder-2022/bk-09-10-2022/2399-hoer-mal-wer-ich-bin.html" TargetMode="External"/><Relationship Id="rId1" Type="http://schemas.openxmlformats.org/officeDocument/2006/relationships/slideLayout" Target="../slideLayouts/slideLayout2.xml"/><Relationship Id="rId4" Type="http://schemas.openxmlformats.org/officeDocument/2006/relationships/hyperlink" Target="https://www.ifp.bayern.de/veroeffentlichungen/fachlich_fit.php"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B9pRImlLxu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ph-heidelberg.de/sachse-steffi/professur-fuer-entwicklungspsychologie/elternfrageboegen-sbe-2-kt-sbe-3-kt/sbe-2-k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ml.at/Resources/ECMLresources/tabid/277/ID/11/language/en-GB/Default.aspx"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fmks.eu/shop/buecher/qita-kriterienhandbuch-f%C3%BCr-den-bereich-sprache-und-mehrsprachigkeit.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web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web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ercator-institut-sprachfoerderung.de/fileadmin/Redaktion/PDF/Publikationen/Faktencheck_Mehrsprachigkeit_in_Kita_und_Schule.pdf" TargetMode="External"/><Relationship Id="rId2" Type="http://schemas.openxmlformats.org/officeDocument/2006/relationships/hyperlink" Target="https://www.youtube.com/watch?v=cMenpoqsZV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8T3BrM1kW8g" TargetMode="External"/><Relationship Id="rId2" Type="http://schemas.openxmlformats.org/officeDocument/2006/relationships/hyperlink" Target="https://www.youtube.com/watch?v=nGNt4C9h7Fc" TargetMode="External"/><Relationship Id="rId1" Type="http://schemas.openxmlformats.org/officeDocument/2006/relationships/slideLayout" Target="../slideLayouts/slideLayout2.xml"/><Relationship Id="rId4" Type="http://schemas.openxmlformats.org/officeDocument/2006/relationships/hyperlink" Target="https://www.youtube.com/watch?v=JIuyOR70Fy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kommunikation-unterstuetzen.de/bwlm-shop/hilfsmittel/spielzeug/n/productsprechende-waescheklammern/" TargetMode="External"/><Relationship Id="rId1" Type="http://schemas.openxmlformats.org/officeDocument/2006/relationships/slideLayout" Target="../slideLayouts/slideLayout2.xml"/><Relationship Id="rId4" Type="http://schemas.openxmlformats.org/officeDocument/2006/relationships/image" Target="../media/image12.webp"/></Relationships>
</file>

<file path=ppt/slides/_rels/slide45.xml.rels><?xml version="1.0" encoding="UTF-8" standalone="yes"?>
<Relationships xmlns="http://schemas.openxmlformats.org/package/2006/relationships"><Relationship Id="rId2" Type="http://schemas.openxmlformats.org/officeDocument/2006/relationships/hyperlink" Target="https://buchstart-hamburg.de/buchstart-viereinhalb/geschichtenfinder-ta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lambertus.de/kinderverse_in__ber_50_sprachen-2884-9/" TargetMode="External"/><Relationship Id="rId2" Type="http://schemas.openxmlformats.org/officeDocument/2006/relationships/hyperlink" Target="https://kommunikation-unterstuetzen.de/sprechboxe-6-pack" TargetMode="External"/><Relationship Id="rId1" Type="http://schemas.openxmlformats.org/officeDocument/2006/relationships/slideLayout" Target="../slideLayouts/slideLayout2.xml"/><Relationship Id="rId4" Type="http://schemas.openxmlformats.org/officeDocument/2006/relationships/hyperlink" Target="https://www.wolfganghering.de/webshop-cds/lebensfreude-in-aller-welt-34.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schauhoer-verlag.de/shop/kinderlied/multilingual-kinderlieder/singt-mi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talisa-verlag.com/produkt/lernposter-der-sprachenbaum-unserer-gruppe-kita/" TargetMode="External"/><Relationship Id="rId1" Type="http://schemas.openxmlformats.org/officeDocument/2006/relationships/slideLayout" Target="../slideLayouts/slideLayout2.xml"/><Relationship Id="rId6" Type="http://schemas.openxmlformats.org/officeDocument/2006/relationships/image" Target="../media/image16.webp"/><Relationship Id="rId5" Type="http://schemas.openxmlformats.org/officeDocument/2006/relationships/image" Target="../media/image15.webp"/><Relationship Id="rId4" Type="http://schemas.openxmlformats.org/officeDocument/2006/relationships/image" Target="../media/image14.webp"/></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lakos-sachsen.d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verlagruhr.de/Erste-Hilfe-Alltagskommunikation-zum-Deutschlernen-Den-Kita-Tag-mit-Bildkarten-begleiten/978383465147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www.alf-hannover.de/akademie/publikationen/fingerspiel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edition-bilibri.com/gemeinschaftsbroschuere/" TargetMode="External"/><Relationship Id="rId1" Type="http://schemas.openxmlformats.org/officeDocument/2006/relationships/slideLayout" Target="../slideLayouts/slideLayout2.xml"/><Relationship Id="rId4" Type="http://schemas.openxmlformats.org/officeDocument/2006/relationships/image" Target="../media/image28.webp"/></Relationships>
</file>

<file path=ppt/slides/_rels/slide64.xml.rels><?xml version="1.0" encoding="UTF-8" standalone="yes"?>
<Relationships xmlns="http://schemas.openxmlformats.org/package/2006/relationships"><Relationship Id="rId8" Type="http://schemas.openxmlformats.org/officeDocument/2006/relationships/hyperlink" Target="https://www.edition-orient.de/product_info.php?products_id=620" TargetMode="External"/><Relationship Id="rId3" Type="http://schemas.openxmlformats.org/officeDocument/2006/relationships/hyperlink" Target="https://www.youtube.com/playlist?list=PLwc3vIfvyC7_KzSWd0QkicSa4kN_SvlXU" TargetMode="External"/><Relationship Id="rId7" Type="http://schemas.openxmlformats.org/officeDocument/2006/relationships/hyperlink" Target="https://talisa-verlag.com/produkt/ein-bauch-voller-geheimnisse/" TargetMode="External"/><Relationship Id="rId2" Type="http://schemas.openxmlformats.org/officeDocument/2006/relationships/hyperlink" Target="https://www.edition-bilibri.com/books/bunt/" TargetMode="External"/><Relationship Id="rId1" Type="http://schemas.openxmlformats.org/officeDocument/2006/relationships/slideLayout" Target="../slideLayouts/slideLayout2.xml"/><Relationship Id="rId6" Type="http://schemas.openxmlformats.org/officeDocument/2006/relationships/hyperlink" Target="https://talisa-verlag.com/produkt/der-fuchs-ruft-nein/" TargetMode="External"/><Relationship Id="rId5" Type="http://schemas.openxmlformats.org/officeDocument/2006/relationships/hyperlink" Target="https://talisa-verlag.com/produkt/pizza-fuer-elfrida/" TargetMode="External"/><Relationship Id="rId4" Type="http://schemas.openxmlformats.org/officeDocument/2006/relationships/hyperlink" Target="https://talisa-verlag.com/produkt/ich-bin-einmalig-kannst-du-mich-finden/" TargetMode="External"/><Relationship Id="rId9" Type="http://schemas.openxmlformats.org/officeDocument/2006/relationships/hyperlink" Target="https://www.edition-bilibri.com/books/im-supermarkt/"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amiguitos.de/TiendaEnLinea/index.php?main_page=product_info&amp;products_id=391" TargetMode="External"/><Relationship Id="rId2" Type="http://schemas.openxmlformats.org/officeDocument/2006/relationships/hyperlink" Target="https://gurzabay.de/portfolio/samis-sprache/" TargetMode="External"/><Relationship Id="rId1" Type="http://schemas.openxmlformats.org/officeDocument/2006/relationships/slideLayout" Target="../slideLayouts/slideLayout2.xml"/><Relationship Id="rId6" Type="http://schemas.openxmlformats.org/officeDocument/2006/relationships/hyperlink" Target="https://www.bilingual-picturebooks.org/" TargetMode="External"/><Relationship Id="rId5" Type="http://schemas.openxmlformats.org/officeDocument/2006/relationships/hyperlink" Target="https://talisa-verlag.com/produkt/zoe-theo-versorgen-die-tiere-6/" TargetMode="External"/><Relationship Id="rId4" Type="http://schemas.openxmlformats.org/officeDocument/2006/relationships/hyperlink" Target="https://talisa-verlag.com/produkt/leyla-und-linda-feiern-ramadan-kopi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tIn1PRoRQtE" TargetMode="External"/><Relationship Id="rId2" Type="http://schemas.openxmlformats.org/officeDocument/2006/relationships/hyperlink" Target="https://www.youtube.com/watch?v=-1S6-uSO0EU" TargetMode="External"/><Relationship Id="rId1" Type="http://schemas.openxmlformats.org/officeDocument/2006/relationships/slideLayout" Target="../slideLayouts/slideLayout2.xml"/><Relationship Id="rId5" Type="http://schemas.openxmlformats.org/officeDocument/2006/relationships/hyperlink" Target="https://www.verband-binationaler.de/fileadmin/Dokumente/mehrsprachig/Projekt_Mehrsprach_web.pdf" TargetMode="External"/><Relationship Id="rId4" Type="http://schemas.openxmlformats.org/officeDocument/2006/relationships/hyperlink" Target="https://www.stiftunglesen.de/fileadmin/Bilder/Projekte/_medienvielfalt/Medientipps_Mehrsprachige_Vorleseaktionen__medienvielfalt.pdf"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fmaFWvO5AzI" TargetMode="External"/><Relationship Id="rId3" Type="http://schemas.openxmlformats.org/officeDocument/2006/relationships/hyperlink" Target="https://www.erzieherin.de/files/paedagogischepraxis/Blick1tps_10_09_34-37-1.pdf" TargetMode="External"/><Relationship Id="rId7" Type="http://schemas.openxmlformats.org/officeDocument/2006/relationships/hyperlink" Target="https://www.youtube.com/watch?v=UxwCawVidS8" TargetMode="External"/><Relationship Id="rId2" Type="http://schemas.openxmlformats.org/officeDocument/2006/relationships/hyperlink" Target="https://www.nifbe.de/component/themensammlung?view=item&amp;id=648:mehrsprachigkeit-als-ressource-nutzen&amp;catid=292:mehrsprachigkeit" TargetMode="External"/><Relationship Id="rId1" Type="http://schemas.openxmlformats.org/officeDocument/2006/relationships/slideLayout" Target="../slideLayouts/slideLayout2.xml"/><Relationship Id="rId6" Type="http://schemas.openxmlformats.org/officeDocument/2006/relationships/hyperlink" Target="https://www.stiftunglesen.de/informieren/unsere-angebote/vorlesen-in-allen-sprachen" TargetMode="External"/><Relationship Id="rId5" Type="http://schemas.openxmlformats.org/officeDocument/2006/relationships/hyperlink" Target="https://bivem.leibniz-zas.de/workspace/dokumente/flyer/bivem-flyer04-de.pdf" TargetMode="External"/><Relationship Id="rId4" Type="http://schemas.openxmlformats.org/officeDocument/2006/relationships/hyperlink" Target="https://www.uni-bremen.de/fileadmin/user_upload/fachbereiche/fb12/fb12/pdf/D-Dd/Alt/alt_mehrsprachigkeit.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ifp.bayern.de/veroeffentlichungen/fachlich_fit.php" TargetMode="External"/><Relationship Id="rId2" Type="http://schemas.openxmlformats.org/officeDocument/2006/relationships/hyperlink" Target="http://verlagdasnetz.com/zeitschrift/betrifft-kinder/betrifft-kinder-2022/bk-09-10-2022/2399-hoer-mal-wer-ich-bin.html" TargetMode="External"/><Relationship Id="rId1" Type="http://schemas.openxmlformats.org/officeDocument/2006/relationships/slideLayout" Target="../slideLayouts/slideLayout2.xml"/><Relationship Id="rId4" Type="http://schemas.openxmlformats.org/officeDocument/2006/relationships/hyperlink" Target="https://www.socialnet.de/lexikon/Mehrsprachigkei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bilingual-picturebooks.org/" TargetMode="External"/><Relationship Id="rId7" Type="http://schemas.openxmlformats.org/officeDocument/2006/relationships/image" Target="../media/image3.jpeg"/><Relationship Id="rId2" Type="http://schemas.openxmlformats.org/officeDocument/2006/relationships/hyperlink" Target="https://www.ilteducation.com/de/polylino/" TargetMode="External"/><Relationship Id="rId1" Type="http://schemas.openxmlformats.org/officeDocument/2006/relationships/slideLayout" Target="../slideLayouts/slideLayout2.xml"/><Relationship Id="rId6" Type="http://schemas.openxmlformats.org/officeDocument/2006/relationships/hyperlink" Target="https://www.horizont.at/digital/news/non-profit-organisation-zula-kinderbuecher-in-einer-mehrsprachigen-app-97464" TargetMode="External"/><Relationship Id="rId5" Type="http://schemas.openxmlformats.org/officeDocument/2006/relationships/hyperlink" Target="https://www.mulingula-praxis.de/" TargetMode="External"/><Relationship Id="rId4" Type="http://schemas.openxmlformats.org/officeDocument/2006/relationships/hyperlink" Target="https://amira-lesen.d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lakossachsen.de/lakos-materialien-1/mehrsprachen-portfolio-sprachenwelt" TargetMode="External"/><Relationship Id="rId2" Type="http://schemas.openxmlformats.org/officeDocument/2006/relationships/hyperlink" Target="https://www.uni-hildesheim.de/fb1/institute/psychologie/kea/material/mehrsprachigkeit/" TargetMode="External"/><Relationship Id="rId1" Type="http://schemas.openxmlformats.org/officeDocument/2006/relationships/slideLayout" Target="../slideLayouts/slideLayout2.xml"/><Relationship Id="rId4" Type="http://schemas.openxmlformats.org/officeDocument/2006/relationships/hyperlink" Target="https://eldorado.tu-dortmund.de/bitstream/2003/31166/2/Mehrsprachen-Kontexte%202.0_2013.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wo.org/sites/default/files/2019-07/AWO_UN_Kinderrechte_Leichte%20Sprache_Ansicht.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79FB10A-173E-4C49-A902-08CD8ECB4E0F}"/>
              </a:ext>
            </a:extLst>
          </p:cNvPr>
          <p:cNvSpPr>
            <a:spLocks noGrp="1"/>
          </p:cNvSpPr>
          <p:nvPr>
            <p:ph type="body" idx="1"/>
          </p:nvPr>
        </p:nvSpPr>
        <p:spPr>
          <a:xfrm>
            <a:off x="1828801" y="2743200"/>
            <a:ext cx="8189914" cy="3134072"/>
          </a:xfrm>
        </p:spPr>
        <p:txBody>
          <a:bodyPr>
            <a:normAutofit/>
          </a:bodyPr>
          <a:lstStyle/>
          <a:p>
            <a:r>
              <a:rPr lang="de-DE" b="1" dirty="0"/>
              <a:t>Stadt Köln</a:t>
            </a:r>
          </a:p>
          <a:p>
            <a:endParaRPr lang="de-DE" sz="2000" b="1" dirty="0"/>
          </a:p>
          <a:p>
            <a:r>
              <a:rPr lang="de-DE" sz="2000" b="1" dirty="0"/>
              <a:t>22./23.5.2025</a:t>
            </a:r>
          </a:p>
          <a:p>
            <a:endParaRPr lang="de-DE" sz="2000" b="1" dirty="0"/>
          </a:p>
          <a:p>
            <a:r>
              <a:rPr lang="de-DE" sz="2000" b="1" dirty="0"/>
              <a:t>Susanne Kühn</a:t>
            </a:r>
          </a:p>
        </p:txBody>
      </p:sp>
      <p:sp>
        <p:nvSpPr>
          <p:cNvPr id="4" name="Titel 3">
            <a:extLst>
              <a:ext uri="{FF2B5EF4-FFF2-40B4-BE49-F238E27FC236}">
                <a16:creationId xmlns:a16="http://schemas.microsoft.com/office/drawing/2014/main" id="{A9D0A9C1-334E-43FF-A4BB-4D27A9ABF7A4}"/>
              </a:ext>
            </a:extLst>
          </p:cNvPr>
          <p:cNvSpPr>
            <a:spLocks noGrp="1"/>
          </p:cNvSpPr>
          <p:nvPr>
            <p:ph type="title"/>
          </p:nvPr>
        </p:nvSpPr>
        <p:spPr/>
        <p:txBody>
          <a:bodyPr>
            <a:noAutofit/>
          </a:bodyPr>
          <a:lstStyle/>
          <a:p>
            <a:r>
              <a:rPr lang="de-DE" sz="3200" b="1" dirty="0"/>
              <a:t>Mehrsprachigkeit 	TAG 1</a:t>
            </a:r>
          </a:p>
        </p:txBody>
      </p:sp>
      <p:pic>
        <p:nvPicPr>
          <p:cNvPr id="6" name="Grafik 5" descr="SUK-LO-01.jpg">
            <a:extLst>
              <a:ext uri="{FF2B5EF4-FFF2-40B4-BE49-F238E27FC236}">
                <a16:creationId xmlns:a16="http://schemas.microsoft.com/office/drawing/2014/main" id="{39AD6AE6-5991-46C1-9293-60D93805568D}"/>
              </a:ext>
            </a:extLst>
          </p:cNvPr>
          <p:cNvPicPr>
            <a:picLocks noChangeAspect="1"/>
          </p:cNvPicPr>
          <p:nvPr/>
        </p:nvPicPr>
        <p:blipFill>
          <a:blip r:embed="rId3" cstate="print"/>
          <a:stretch>
            <a:fillRect/>
          </a:stretch>
        </p:blipFill>
        <p:spPr>
          <a:xfrm>
            <a:off x="10525366" y="5745460"/>
            <a:ext cx="1607176" cy="990600"/>
          </a:xfrm>
          <a:prstGeom prst="rect">
            <a:avLst/>
          </a:prstGeom>
        </p:spPr>
      </p:pic>
      <p:sp>
        <p:nvSpPr>
          <p:cNvPr id="7" name="Fußzeilenplatzhalter 6">
            <a:extLst>
              <a:ext uri="{FF2B5EF4-FFF2-40B4-BE49-F238E27FC236}">
                <a16:creationId xmlns:a16="http://schemas.microsoft.com/office/drawing/2014/main" id="{9C0732F3-0477-46E3-87AF-25F90FCE3B48}"/>
              </a:ext>
            </a:extLst>
          </p:cNvPr>
          <p:cNvSpPr>
            <a:spLocks noGrp="1"/>
          </p:cNvSpPr>
          <p:nvPr>
            <p:ph type="ftr" sz="quarter" idx="12"/>
          </p:nvPr>
        </p:nvSpPr>
        <p:spPr/>
        <p:txBody>
          <a:bodyPr/>
          <a:lstStyle/>
          <a:p>
            <a:r>
              <a:rPr lang="de-DE"/>
              <a:t>Mehrsprachigkeit    Stadt Köln     Susanne Kühn  22./23.5.2025</a:t>
            </a:r>
            <a:endParaRPr lang="de-DE" dirty="0"/>
          </a:p>
        </p:txBody>
      </p:sp>
    </p:spTree>
    <p:extLst>
      <p:ext uri="{BB962C8B-B14F-4D97-AF65-F5344CB8AC3E}">
        <p14:creationId xmlns:p14="http://schemas.microsoft.com/office/powerpoint/2010/main" val="360864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normAutofit fontScale="90000"/>
          </a:bodyPr>
          <a:lstStyle/>
          <a:p>
            <a:r>
              <a:rPr lang="de-DE" b="1" dirty="0"/>
              <a:t>Mehrsprachigkeitsoffene Bildung – ein Kinderrecht!</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lstStyle/>
          <a:p>
            <a:endParaRPr lang="de-DE" dirty="0">
              <a:effectLst/>
            </a:endParaRPr>
          </a:p>
          <a:p>
            <a:endParaRPr lang="de-DE" sz="2800" dirty="0">
              <a:effectLst/>
            </a:endParaRPr>
          </a:p>
          <a:p>
            <a:endParaRPr lang="de-DE" dirty="0">
              <a:effectLst/>
            </a:endParaRP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sp>
        <p:nvSpPr>
          <p:cNvPr id="6" name="Textfeld 5">
            <a:extLst>
              <a:ext uri="{FF2B5EF4-FFF2-40B4-BE49-F238E27FC236}">
                <a16:creationId xmlns:a16="http://schemas.microsoft.com/office/drawing/2014/main" id="{5D863395-8E39-4837-9DAA-9894F5A74634}"/>
              </a:ext>
            </a:extLst>
          </p:cNvPr>
          <p:cNvSpPr txBox="1"/>
          <p:nvPr/>
        </p:nvSpPr>
        <p:spPr>
          <a:xfrm>
            <a:off x="2022818" y="5663216"/>
            <a:ext cx="8905002" cy="523220"/>
          </a:xfrm>
          <a:prstGeom prst="rect">
            <a:avLst/>
          </a:prstGeom>
          <a:noFill/>
        </p:spPr>
        <p:txBody>
          <a:bodyPr wrap="none" rtlCol="0">
            <a:spAutoFit/>
          </a:bodyPr>
          <a:lstStyle/>
          <a:p>
            <a:r>
              <a:rPr lang="de-DE" sz="1400" dirty="0"/>
              <a:t>Quelle: </a:t>
            </a:r>
            <a:r>
              <a:rPr lang="de-DE" sz="1400" dirty="0">
                <a:solidFill>
                  <a:schemeClr val="accent1"/>
                </a:solidFill>
                <a:hlinkClick r:id="" action="ppaction://noaction">
                  <a:extLst>
                    <a:ext uri="{A12FA001-AC4F-418D-AE19-62706E023703}">
                      <ahyp:hlinkClr xmlns:ahyp="http://schemas.microsoft.com/office/drawing/2018/hyperlinkcolor" val="tx"/>
                    </a:ext>
                  </a:extLst>
                </a:hlinkClick>
              </a:rPr>
              <a:t>https://www.kindergartenpaedagogik.de/fachartikel/bildungsbereiche-erziehungsfelder/</a:t>
            </a:r>
          </a:p>
          <a:p>
            <a:r>
              <a:rPr lang="de-DE" sz="1400" dirty="0">
                <a:solidFill>
                  <a:schemeClr val="accent1"/>
                </a:solidFill>
                <a:hlinkClick r:id="" action="ppaction://noaction">
                  <a:extLst>
                    <a:ext uri="{A12FA001-AC4F-418D-AE19-62706E023703}">
                      <ahyp:hlinkClr xmlns:ahyp="http://schemas.microsoft.com/office/drawing/2018/hyperlinkcolor" val="tx"/>
                    </a:ext>
                  </a:extLst>
                </a:hlinkClick>
              </a:rPr>
              <a:t>sprache-fremdsprachen-</a:t>
            </a:r>
            <a:r>
              <a:rPr lang="de-DE" sz="1400" dirty="0" err="1">
                <a:solidFill>
                  <a:schemeClr val="accent1"/>
                </a:solidFill>
                <a:hlinkClick r:id="rId2">
                  <a:extLst>
                    <a:ext uri="{A12FA001-AC4F-418D-AE19-62706E023703}">
                      <ahyp:hlinkClr xmlns:ahyp="http://schemas.microsoft.com/office/drawing/2018/hyperlinkcolor" val="tx"/>
                    </a:ext>
                  </a:extLst>
                </a:hlinkClick>
              </a:rPr>
              <a:t>literacy</a:t>
            </a:r>
            <a:r>
              <a:rPr lang="de-DE" sz="1400" dirty="0">
                <a:solidFill>
                  <a:schemeClr val="accent1"/>
                </a:solidFill>
                <a:hlinkClick r:id="rId2">
                  <a:extLst>
                    <a:ext uri="{A12FA001-AC4F-418D-AE19-62706E023703}">
                      <ahyp:hlinkClr xmlns:ahyp="http://schemas.microsoft.com/office/drawing/2018/hyperlinkcolor" val="tx"/>
                    </a:ext>
                  </a:extLst>
                </a:hlinkClick>
              </a:rPr>
              <a:t>-kommunikation/unsere-kinder-und-ihre-sprachen-huerden-beduerfnisse-und-chancen</a:t>
            </a:r>
            <a:r>
              <a:rPr lang="de-DE" sz="1400" dirty="0">
                <a:solidFill>
                  <a:schemeClr val="accent1"/>
                </a:solidFill>
              </a:rPr>
              <a:t> </a:t>
            </a:r>
          </a:p>
        </p:txBody>
      </p:sp>
      <p:sp>
        <p:nvSpPr>
          <p:cNvPr id="8" name="Textfeld 7">
            <a:extLst>
              <a:ext uri="{FF2B5EF4-FFF2-40B4-BE49-F238E27FC236}">
                <a16:creationId xmlns:a16="http://schemas.microsoft.com/office/drawing/2014/main" id="{AA0C4E5C-ADD3-45B9-AB5F-F8AA8488F39D}"/>
              </a:ext>
            </a:extLst>
          </p:cNvPr>
          <p:cNvSpPr txBox="1"/>
          <p:nvPr/>
        </p:nvSpPr>
        <p:spPr>
          <a:xfrm>
            <a:off x="1607127" y="1861649"/>
            <a:ext cx="7536873" cy="3785652"/>
          </a:xfrm>
          <a:prstGeom prst="rect">
            <a:avLst/>
          </a:prstGeom>
          <a:noFill/>
        </p:spPr>
        <p:txBody>
          <a:bodyPr wrap="square">
            <a:spAutoFit/>
          </a:bodyPr>
          <a:lstStyle/>
          <a:p>
            <a:pPr algn="l"/>
            <a:r>
              <a:rPr lang="de-DE" sz="2400" b="0" i="0" u="none" strike="noStrike" baseline="0" dirty="0">
                <a:latin typeface="Calibri" panose="020F0502020204030204" pitchFamily="34" charset="0"/>
              </a:rPr>
              <a:t>Dementsprechend legt auch die UN-Konvention für</a:t>
            </a:r>
          </a:p>
          <a:p>
            <a:pPr algn="l"/>
            <a:r>
              <a:rPr lang="de-DE" sz="2400" b="0" i="0" u="none" strike="noStrike" baseline="0" dirty="0">
                <a:latin typeface="Calibri" panose="020F0502020204030204" pitchFamily="34" charset="0"/>
              </a:rPr>
              <a:t>Kinderrechte (von Deutschland 1992 ratifiziert) in Artikel 29 fest: </a:t>
            </a:r>
          </a:p>
          <a:p>
            <a:pPr algn="l"/>
            <a:r>
              <a:rPr lang="de-DE" sz="2400" b="0" i="1" u="none" strike="noStrike" baseline="0" dirty="0">
                <a:latin typeface="Calibri-Italic"/>
              </a:rPr>
              <a:t>Die Vertragsstaaten stimmen darin überein, dass die Bildung des Kindes darauf gerichtet sein muss, […] dem Kind Achtung vor seinen Eltern, seiner kulturellen Identität, seiner Sprache und seinen kulturellen Werten, den nationalen Werten des Landes, in dem es lebt, und gegebenenfalls des Landes, aus dem es stammt, sowie vor anderen Kulturen als der eigenen zu vermitteln</a:t>
            </a:r>
            <a:r>
              <a:rPr lang="de-DE" sz="2400" b="0" i="0" u="none" strike="noStrike" baseline="0" dirty="0">
                <a:latin typeface="Calibri" panose="020F0502020204030204" pitchFamily="34" charset="0"/>
              </a:rPr>
              <a:t>.</a:t>
            </a:r>
            <a:endParaRPr lang="de-DE" sz="2400" dirty="0"/>
          </a:p>
        </p:txBody>
      </p:sp>
    </p:spTree>
    <p:extLst>
      <p:ext uri="{BB962C8B-B14F-4D97-AF65-F5344CB8AC3E}">
        <p14:creationId xmlns:p14="http://schemas.microsoft.com/office/powerpoint/2010/main" val="124527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AF21D-2C57-434B-9134-7824D133F5C2}"/>
              </a:ext>
            </a:extLst>
          </p:cNvPr>
          <p:cNvSpPr>
            <a:spLocks noGrp="1"/>
          </p:cNvSpPr>
          <p:nvPr>
            <p:ph type="title"/>
          </p:nvPr>
        </p:nvSpPr>
        <p:spPr/>
        <p:txBody>
          <a:bodyPr/>
          <a:lstStyle/>
          <a:p>
            <a:r>
              <a:rPr lang="de-DE" dirty="0"/>
              <a:t>Videobeispiel: Miki</a:t>
            </a:r>
          </a:p>
        </p:txBody>
      </p:sp>
      <p:sp>
        <p:nvSpPr>
          <p:cNvPr id="3" name="Inhaltsplatzhalter 2">
            <a:extLst>
              <a:ext uri="{FF2B5EF4-FFF2-40B4-BE49-F238E27FC236}">
                <a16:creationId xmlns:a16="http://schemas.microsoft.com/office/drawing/2014/main" id="{400D4233-E3CD-4E03-AAAC-C6FD33569E6F}"/>
              </a:ext>
            </a:extLst>
          </p:cNvPr>
          <p:cNvSpPr>
            <a:spLocks noGrp="1"/>
          </p:cNvSpPr>
          <p:nvPr>
            <p:ph idx="1"/>
          </p:nvPr>
        </p:nvSpPr>
        <p:spPr/>
        <p:txBody>
          <a:bodyPr/>
          <a:lstStyle/>
          <a:p>
            <a:endParaRPr lang="de-DE" dirty="0"/>
          </a:p>
          <a:p>
            <a:r>
              <a:rPr lang="de-DE" sz="2800" b="1" dirty="0"/>
              <a:t>Szene „…nein, Flugzeug“</a:t>
            </a:r>
          </a:p>
          <a:p>
            <a:r>
              <a:rPr lang="de-DE" dirty="0"/>
              <a:t>Aus:</a:t>
            </a:r>
          </a:p>
          <a:p>
            <a:r>
              <a:rPr lang="de-DE" dirty="0"/>
              <a:t>„Lust auf Sprache“ </a:t>
            </a:r>
          </a:p>
          <a:p>
            <a:r>
              <a:rPr lang="de-DE" dirty="0"/>
              <a:t>DVD Herder Verlag</a:t>
            </a:r>
          </a:p>
        </p:txBody>
      </p:sp>
      <p:sp>
        <p:nvSpPr>
          <p:cNvPr id="4" name="Fußzeilenplatzhalter 3">
            <a:extLst>
              <a:ext uri="{FF2B5EF4-FFF2-40B4-BE49-F238E27FC236}">
                <a16:creationId xmlns:a16="http://schemas.microsoft.com/office/drawing/2014/main" id="{B88981AF-D0DF-4192-BDA8-81C0710FC469}"/>
              </a:ext>
            </a:extLst>
          </p:cNvPr>
          <p:cNvSpPr>
            <a:spLocks noGrp="1"/>
          </p:cNvSpPr>
          <p:nvPr>
            <p:ph type="ftr" sz="quarter" idx="11"/>
          </p:nvPr>
        </p:nvSpPr>
        <p:spPr/>
        <p:txBody>
          <a:bodyPr/>
          <a:lstStyle/>
          <a:p>
            <a:r>
              <a:rPr lang="de-DE"/>
              <a:t>Mehrsprachigkeit    Stadt Köln     Susanne Kühn  22./23.5.2025</a:t>
            </a:r>
          </a:p>
        </p:txBody>
      </p:sp>
      <p:pic>
        <p:nvPicPr>
          <p:cNvPr id="5" name="Grafik 4">
            <a:extLst>
              <a:ext uri="{FF2B5EF4-FFF2-40B4-BE49-F238E27FC236}">
                <a16:creationId xmlns:a16="http://schemas.microsoft.com/office/drawing/2014/main" id="{3A5839DA-511A-4DAD-B9A2-4B75A4B42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6219" y="2207616"/>
            <a:ext cx="4399461" cy="3299596"/>
          </a:xfrm>
          <a:prstGeom prst="rect">
            <a:avLst/>
          </a:prstGeom>
        </p:spPr>
      </p:pic>
    </p:spTree>
    <p:extLst>
      <p:ext uri="{BB962C8B-B14F-4D97-AF65-F5344CB8AC3E}">
        <p14:creationId xmlns:p14="http://schemas.microsoft.com/office/powerpoint/2010/main" val="238220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D543D-2DF1-4B3C-AF1D-5D18C5FDD5F0}"/>
              </a:ext>
            </a:extLst>
          </p:cNvPr>
          <p:cNvSpPr>
            <a:spLocks noGrp="1"/>
          </p:cNvSpPr>
          <p:nvPr>
            <p:ph type="title"/>
          </p:nvPr>
        </p:nvSpPr>
        <p:spPr/>
        <p:txBody>
          <a:bodyPr/>
          <a:lstStyle/>
          <a:p>
            <a:r>
              <a:rPr lang="de-DE" b="1" dirty="0"/>
              <a:t>Wortschatzanalyse</a:t>
            </a:r>
          </a:p>
        </p:txBody>
      </p:sp>
      <p:sp>
        <p:nvSpPr>
          <p:cNvPr id="3" name="Inhaltsplatzhalter 2">
            <a:extLst>
              <a:ext uri="{FF2B5EF4-FFF2-40B4-BE49-F238E27FC236}">
                <a16:creationId xmlns:a16="http://schemas.microsoft.com/office/drawing/2014/main" id="{AB488023-C43B-4BCA-8B56-89A0328E9559}"/>
              </a:ext>
            </a:extLst>
          </p:cNvPr>
          <p:cNvSpPr>
            <a:spLocks noGrp="1"/>
          </p:cNvSpPr>
          <p:nvPr>
            <p:ph idx="1"/>
          </p:nvPr>
        </p:nvSpPr>
        <p:spPr/>
        <p:txBody>
          <a:bodyPr>
            <a:normAutofit/>
          </a:bodyPr>
          <a:lstStyle/>
          <a:p>
            <a:pPr marL="0" indent="0">
              <a:buNone/>
            </a:pPr>
            <a:endParaRPr lang="de-DE" sz="2400" b="1" dirty="0"/>
          </a:p>
          <a:p>
            <a:endParaRPr lang="de-DE" b="1" dirty="0"/>
          </a:p>
        </p:txBody>
      </p:sp>
      <p:sp>
        <p:nvSpPr>
          <p:cNvPr id="4" name="Fußzeilenplatzhalter 3">
            <a:extLst>
              <a:ext uri="{FF2B5EF4-FFF2-40B4-BE49-F238E27FC236}">
                <a16:creationId xmlns:a16="http://schemas.microsoft.com/office/drawing/2014/main" id="{E1A3157F-47E9-47E6-8C1B-AFAB0E322A9E}"/>
              </a:ext>
            </a:extLst>
          </p:cNvPr>
          <p:cNvSpPr>
            <a:spLocks noGrp="1"/>
          </p:cNvSpPr>
          <p:nvPr>
            <p:ph type="ftr" sz="quarter" idx="11"/>
          </p:nvPr>
        </p:nvSpPr>
        <p:spPr/>
        <p:txBody>
          <a:bodyPr/>
          <a:lstStyle/>
          <a:p>
            <a:r>
              <a:rPr lang="de-DE"/>
              <a:t>Mehrsprachigkeit    Stadt Köln     Susanne Kühn  22./23.5.2025</a:t>
            </a:r>
          </a:p>
        </p:txBody>
      </p:sp>
      <p:graphicFrame>
        <p:nvGraphicFramePr>
          <p:cNvPr id="5" name="Tabelle 5">
            <a:extLst>
              <a:ext uri="{FF2B5EF4-FFF2-40B4-BE49-F238E27FC236}">
                <a16:creationId xmlns:a16="http://schemas.microsoft.com/office/drawing/2014/main" id="{740015CF-8B20-4E08-A36F-A52EBA513C30}"/>
              </a:ext>
            </a:extLst>
          </p:cNvPr>
          <p:cNvGraphicFramePr>
            <a:graphicFrameLocks noGrp="1"/>
          </p:cNvGraphicFramePr>
          <p:nvPr/>
        </p:nvGraphicFramePr>
        <p:xfrm>
          <a:off x="945931" y="1996966"/>
          <a:ext cx="10148788" cy="3784176"/>
        </p:xfrm>
        <a:graphic>
          <a:graphicData uri="http://schemas.openxmlformats.org/drawingml/2006/table">
            <a:tbl>
              <a:tblPr firstRow="1" bandRow="1">
                <a:tableStyleId>{5C22544A-7EE6-4342-B048-85BDC9FD1C3A}</a:tableStyleId>
              </a:tblPr>
              <a:tblGrid>
                <a:gridCol w="2537197">
                  <a:extLst>
                    <a:ext uri="{9D8B030D-6E8A-4147-A177-3AD203B41FA5}">
                      <a16:colId xmlns:a16="http://schemas.microsoft.com/office/drawing/2014/main" val="1953463747"/>
                    </a:ext>
                  </a:extLst>
                </a:gridCol>
                <a:gridCol w="2537197">
                  <a:extLst>
                    <a:ext uri="{9D8B030D-6E8A-4147-A177-3AD203B41FA5}">
                      <a16:colId xmlns:a16="http://schemas.microsoft.com/office/drawing/2014/main" val="2465075728"/>
                    </a:ext>
                  </a:extLst>
                </a:gridCol>
                <a:gridCol w="2537197">
                  <a:extLst>
                    <a:ext uri="{9D8B030D-6E8A-4147-A177-3AD203B41FA5}">
                      <a16:colId xmlns:a16="http://schemas.microsoft.com/office/drawing/2014/main" val="4000525416"/>
                    </a:ext>
                  </a:extLst>
                </a:gridCol>
                <a:gridCol w="2537197">
                  <a:extLst>
                    <a:ext uri="{9D8B030D-6E8A-4147-A177-3AD203B41FA5}">
                      <a16:colId xmlns:a16="http://schemas.microsoft.com/office/drawing/2014/main" val="3478337005"/>
                    </a:ext>
                  </a:extLst>
                </a:gridCol>
              </a:tblGrid>
              <a:tr h="524016">
                <a:tc>
                  <a:txBody>
                    <a:bodyPr/>
                    <a:lstStyle/>
                    <a:p>
                      <a:r>
                        <a:rPr lang="de-DE" sz="2800" dirty="0"/>
                        <a:t>Nomen</a:t>
                      </a:r>
                    </a:p>
                  </a:txBody>
                  <a:tcPr/>
                </a:tc>
                <a:tc>
                  <a:txBody>
                    <a:bodyPr/>
                    <a:lstStyle/>
                    <a:p>
                      <a:r>
                        <a:rPr lang="de-DE" sz="2800" dirty="0"/>
                        <a:t>Verben</a:t>
                      </a:r>
                    </a:p>
                  </a:txBody>
                  <a:tcPr/>
                </a:tc>
                <a:tc>
                  <a:txBody>
                    <a:bodyPr/>
                    <a:lstStyle/>
                    <a:p>
                      <a:r>
                        <a:rPr lang="de-DE" sz="2800" dirty="0"/>
                        <a:t>Adjektive</a:t>
                      </a:r>
                    </a:p>
                  </a:txBody>
                  <a:tcPr/>
                </a:tc>
                <a:tc>
                  <a:txBody>
                    <a:bodyPr/>
                    <a:lstStyle/>
                    <a:p>
                      <a:r>
                        <a:rPr lang="de-DE" sz="2800" dirty="0"/>
                        <a:t>andere Wörter</a:t>
                      </a:r>
                    </a:p>
                  </a:txBody>
                  <a:tcPr/>
                </a:tc>
                <a:extLst>
                  <a:ext uri="{0D108BD9-81ED-4DB2-BD59-A6C34878D82A}">
                    <a16:rowId xmlns:a16="http://schemas.microsoft.com/office/drawing/2014/main" val="4036498530"/>
                  </a:ext>
                </a:extLst>
              </a:tr>
              <a:tr h="524016">
                <a:tc>
                  <a:txBody>
                    <a:bodyPr/>
                    <a:lstStyle/>
                    <a:p>
                      <a:r>
                        <a:rPr lang="de-DE" b="1" dirty="0"/>
                        <a:t>Japan, Eis</a:t>
                      </a:r>
                    </a:p>
                  </a:txBody>
                  <a:tcPr/>
                </a:tc>
                <a:tc>
                  <a:txBody>
                    <a:bodyPr/>
                    <a:lstStyle/>
                    <a:p>
                      <a:r>
                        <a:rPr lang="de-DE" b="1" dirty="0"/>
                        <a:t>essen, sein</a:t>
                      </a:r>
                    </a:p>
                  </a:txBody>
                  <a:tcPr/>
                </a:tc>
                <a:tc>
                  <a:txBody>
                    <a:bodyPr/>
                    <a:lstStyle/>
                    <a:p>
                      <a:r>
                        <a:rPr lang="de-DE" b="1" dirty="0"/>
                        <a:t>lange</a:t>
                      </a:r>
                    </a:p>
                  </a:txBody>
                  <a:tcPr/>
                </a:tc>
                <a:tc>
                  <a:txBody>
                    <a:bodyPr/>
                    <a:lstStyle/>
                    <a:p>
                      <a:r>
                        <a:rPr lang="de-DE" b="1" dirty="0"/>
                        <a:t>ganz</a:t>
                      </a:r>
                    </a:p>
                  </a:txBody>
                  <a:tcPr/>
                </a:tc>
                <a:extLst>
                  <a:ext uri="{0D108BD9-81ED-4DB2-BD59-A6C34878D82A}">
                    <a16:rowId xmlns:a16="http://schemas.microsoft.com/office/drawing/2014/main" val="520102725"/>
                  </a:ext>
                </a:extLst>
              </a:tr>
              <a:tr h="524016">
                <a:tc>
                  <a:txBody>
                    <a:bodyPr/>
                    <a:lstStyle/>
                    <a:p>
                      <a:r>
                        <a:rPr lang="de-DE" b="1" dirty="0"/>
                        <a:t>Papa, Mama, Schwester, Oma, Opa</a:t>
                      </a:r>
                    </a:p>
                  </a:txBody>
                  <a:tcPr/>
                </a:tc>
                <a:tc>
                  <a:txBody>
                    <a:bodyPr/>
                    <a:lstStyle/>
                    <a:p>
                      <a:r>
                        <a:rPr lang="de-DE" b="1" dirty="0"/>
                        <a:t>spielen, trinken, schlafen</a:t>
                      </a:r>
                    </a:p>
                  </a:txBody>
                  <a:tcPr/>
                </a:tc>
                <a:tc>
                  <a:txBody>
                    <a:bodyPr/>
                    <a:lstStyle/>
                    <a:p>
                      <a:endParaRPr lang="de-DE" b="1" dirty="0"/>
                    </a:p>
                  </a:txBody>
                  <a:tcPr/>
                </a:tc>
                <a:tc>
                  <a:txBody>
                    <a:bodyPr/>
                    <a:lstStyle/>
                    <a:p>
                      <a:r>
                        <a:rPr lang="de-DE" b="1" dirty="0"/>
                        <a:t>Ja, nein, nicht, nur</a:t>
                      </a:r>
                    </a:p>
                  </a:txBody>
                  <a:tcPr/>
                </a:tc>
                <a:extLst>
                  <a:ext uri="{0D108BD9-81ED-4DB2-BD59-A6C34878D82A}">
                    <a16:rowId xmlns:a16="http://schemas.microsoft.com/office/drawing/2014/main" val="2240125368"/>
                  </a:ext>
                </a:extLst>
              </a:tr>
              <a:tr h="524016">
                <a:tc>
                  <a:txBody>
                    <a:bodyPr/>
                    <a:lstStyle/>
                    <a:p>
                      <a:r>
                        <a:rPr lang="de-DE" b="1" dirty="0"/>
                        <a:t>Flugzeug, Auto</a:t>
                      </a:r>
                    </a:p>
                  </a:txBody>
                  <a:tcPr/>
                </a:tc>
                <a:tc>
                  <a:txBody>
                    <a:bodyPr/>
                    <a:lstStyle/>
                    <a:p>
                      <a:r>
                        <a:rPr lang="de-DE" b="1" dirty="0"/>
                        <a:t>gehen, fliegen</a:t>
                      </a:r>
                    </a:p>
                  </a:txBody>
                  <a:tcPr/>
                </a:tc>
                <a:tc>
                  <a:txBody>
                    <a:bodyPr/>
                    <a:lstStyle/>
                    <a:p>
                      <a:endParaRPr lang="de-DE" b="1"/>
                    </a:p>
                  </a:txBody>
                  <a:tcPr/>
                </a:tc>
                <a:tc>
                  <a:txBody>
                    <a:bodyPr/>
                    <a:lstStyle/>
                    <a:p>
                      <a:r>
                        <a:rPr lang="de-DE" b="1" dirty="0"/>
                        <a:t>die</a:t>
                      </a:r>
                    </a:p>
                  </a:txBody>
                  <a:tcPr/>
                </a:tc>
                <a:extLst>
                  <a:ext uri="{0D108BD9-81ED-4DB2-BD59-A6C34878D82A}">
                    <a16:rowId xmlns:a16="http://schemas.microsoft.com/office/drawing/2014/main" val="1550222498"/>
                  </a:ext>
                </a:extLst>
              </a:tr>
              <a:tr h="524016">
                <a:tc>
                  <a:txBody>
                    <a:bodyPr/>
                    <a:lstStyle/>
                    <a:p>
                      <a:r>
                        <a:rPr lang="de-DE" b="1" dirty="0"/>
                        <a:t>Toilette</a:t>
                      </a:r>
                    </a:p>
                  </a:txBody>
                  <a:tcPr/>
                </a:tc>
                <a:tc>
                  <a:txBody>
                    <a:bodyPr/>
                    <a:lstStyle/>
                    <a:p>
                      <a:r>
                        <a:rPr lang="de-DE" b="1" dirty="0"/>
                        <a:t>waschen</a:t>
                      </a:r>
                    </a:p>
                  </a:txBody>
                  <a:tcPr/>
                </a:tc>
                <a:tc>
                  <a:txBody>
                    <a:bodyPr/>
                    <a:lstStyle/>
                    <a:p>
                      <a:endParaRPr lang="de-DE" b="1"/>
                    </a:p>
                  </a:txBody>
                  <a:tcPr/>
                </a:tc>
                <a:tc>
                  <a:txBody>
                    <a:bodyPr/>
                    <a:lstStyle/>
                    <a:p>
                      <a:r>
                        <a:rPr lang="de-DE" b="1" dirty="0"/>
                        <a:t>auch, und; mit</a:t>
                      </a:r>
                    </a:p>
                  </a:txBody>
                  <a:tcPr/>
                </a:tc>
                <a:extLst>
                  <a:ext uri="{0D108BD9-81ED-4DB2-BD59-A6C34878D82A}">
                    <a16:rowId xmlns:a16="http://schemas.microsoft.com/office/drawing/2014/main" val="569933505"/>
                  </a:ext>
                </a:extLst>
              </a:tr>
              <a:tr h="524016">
                <a:tc>
                  <a:txBody>
                    <a:bodyPr/>
                    <a:lstStyle/>
                    <a:p>
                      <a:r>
                        <a:rPr lang="de-DE" b="1" dirty="0"/>
                        <a:t>Zähne</a:t>
                      </a:r>
                    </a:p>
                  </a:txBody>
                  <a:tcPr/>
                </a:tc>
                <a:tc>
                  <a:txBody>
                    <a:bodyPr/>
                    <a:lstStyle/>
                    <a:p>
                      <a:r>
                        <a:rPr lang="de-DE" b="1" dirty="0"/>
                        <a:t>putzen</a:t>
                      </a:r>
                    </a:p>
                  </a:txBody>
                  <a:tcPr/>
                </a:tc>
                <a:tc>
                  <a:txBody>
                    <a:bodyPr/>
                    <a:lstStyle/>
                    <a:p>
                      <a:endParaRPr lang="de-DE" b="1"/>
                    </a:p>
                  </a:txBody>
                  <a:tcPr/>
                </a:tc>
                <a:tc>
                  <a:txBody>
                    <a:bodyPr/>
                    <a:lstStyle/>
                    <a:p>
                      <a:r>
                        <a:rPr lang="de-DE" b="1" dirty="0"/>
                        <a:t>ich, </a:t>
                      </a:r>
                      <a:r>
                        <a:rPr lang="de-DE" b="1" dirty="0" err="1"/>
                        <a:t>mei</a:t>
                      </a:r>
                      <a:r>
                        <a:rPr lang="de-DE" b="1" dirty="0"/>
                        <a:t>(ne)</a:t>
                      </a:r>
                    </a:p>
                  </a:txBody>
                  <a:tcPr/>
                </a:tc>
                <a:extLst>
                  <a:ext uri="{0D108BD9-81ED-4DB2-BD59-A6C34878D82A}">
                    <a16:rowId xmlns:a16="http://schemas.microsoft.com/office/drawing/2014/main" val="3341221928"/>
                  </a:ext>
                </a:extLst>
              </a:tr>
              <a:tr h="524016">
                <a:tc>
                  <a:txBody>
                    <a:bodyPr/>
                    <a:lstStyle/>
                    <a:p>
                      <a:r>
                        <a:rPr lang="de-DE" b="1" dirty="0"/>
                        <a:t>Zeit</a:t>
                      </a:r>
                    </a:p>
                  </a:txBody>
                  <a:tcPr/>
                </a:tc>
                <a:tc>
                  <a:txBody>
                    <a:bodyPr/>
                    <a:lstStyle/>
                    <a:p>
                      <a:endParaRPr lang="de-DE" b="1"/>
                    </a:p>
                  </a:txBody>
                  <a:tcPr/>
                </a:tc>
                <a:tc>
                  <a:txBody>
                    <a:bodyPr/>
                    <a:lstStyle/>
                    <a:p>
                      <a:endParaRPr lang="de-DE" b="1"/>
                    </a:p>
                  </a:txBody>
                  <a:tcPr/>
                </a:tc>
                <a:tc>
                  <a:txBody>
                    <a:bodyPr/>
                    <a:lstStyle/>
                    <a:p>
                      <a:r>
                        <a:rPr lang="de-DE" b="1" dirty="0"/>
                        <a:t>einmal, dann</a:t>
                      </a:r>
                    </a:p>
                  </a:txBody>
                  <a:tcPr/>
                </a:tc>
                <a:extLst>
                  <a:ext uri="{0D108BD9-81ED-4DB2-BD59-A6C34878D82A}">
                    <a16:rowId xmlns:a16="http://schemas.microsoft.com/office/drawing/2014/main" val="282740246"/>
                  </a:ext>
                </a:extLst>
              </a:tr>
            </a:tbl>
          </a:graphicData>
        </a:graphic>
      </p:graphicFrame>
      <p:pic>
        <p:nvPicPr>
          <p:cNvPr id="9" name="Grafik 8">
            <a:extLst>
              <a:ext uri="{FF2B5EF4-FFF2-40B4-BE49-F238E27FC236}">
                <a16:creationId xmlns:a16="http://schemas.microsoft.com/office/drawing/2014/main" id="{A8C40DB7-8FE6-4E49-AE0F-0176ED1D7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1348" y="196194"/>
            <a:ext cx="2133203" cy="1599902"/>
          </a:xfrm>
          <a:prstGeom prst="rect">
            <a:avLst/>
          </a:prstGeom>
        </p:spPr>
      </p:pic>
    </p:spTree>
    <p:extLst>
      <p:ext uri="{BB962C8B-B14F-4D97-AF65-F5344CB8AC3E}">
        <p14:creationId xmlns:p14="http://schemas.microsoft.com/office/powerpoint/2010/main" val="302715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18D3DD-D881-4E24-B23B-9F921D2EEC70}"/>
              </a:ext>
            </a:extLst>
          </p:cNvPr>
          <p:cNvSpPr>
            <a:spLocks noGrp="1"/>
          </p:cNvSpPr>
          <p:nvPr>
            <p:ph type="title"/>
          </p:nvPr>
        </p:nvSpPr>
        <p:spPr>
          <a:xfrm>
            <a:off x="983432" y="527760"/>
            <a:ext cx="4759610" cy="468480"/>
          </a:xfrm>
        </p:spPr>
        <p:txBody>
          <a:bodyPr>
            <a:normAutofit fontScale="90000"/>
          </a:bodyPr>
          <a:lstStyle/>
          <a:p>
            <a:r>
              <a:rPr lang="de-DE" sz="4400" b="1" dirty="0"/>
              <a:t>Mikis Sätze</a:t>
            </a:r>
          </a:p>
        </p:txBody>
      </p:sp>
      <p:sp>
        <p:nvSpPr>
          <p:cNvPr id="7" name="Inhaltsplatzhalter 6">
            <a:extLst>
              <a:ext uri="{FF2B5EF4-FFF2-40B4-BE49-F238E27FC236}">
                <a16:creationId xmlns:a16="http://schemas.microsoft.com/office/drawing/2014/main" id="{9E9B2B9A-4E33-4EE5-A676-BE0AED2C564A}"/>
              </a:ext>
            </a:extLst>
          </p:cNvPr>
          <p:cNvSpPr>
            <a:spLocks noGrp="1"/>
          </p:cNvSpPr>
          <p:nvPr>
            <p:ph idx="1"/>
          </p:nvPr>
        </p:nvSpPr>
        <p:spPr/>
        <p:txBody>
          <a:bodyPr>
            <a:normAutofit/>
          </a:bodyPr>
          <a:lstStyle/>
          <a:p>
            <a:endParaRPr lang="de-DE" sz="2400" b="1" dirty="0"/>
          </a:p>
          <a:p>
            <a:pPr lvl="1"/>
            <a:endParaRPr lang="de-DE" sz="2200" b="1" dirty="0"/>
          </a:p>
        </p:txBody>
      </p:sp>
      <p:sp>
        <p:nvSpPr>
          <p:cNvPr id="5" name="Fußzeilenplatzhalter 4">
            <a:extLst>
              <a:ext uri="{FF2B5EF4-FFF2-40B4-BE49-F238E27FC236}">
                <a16:creationId xmlns:a16="http://schemas.microsoft.com/office/drawing/2014/main" id="{9BA30C86-E9C1-4230-9E74-0C9AAC8C7E5F}"/>
              </a:ext>
            </a:extLst>
          </p:cNvPr>
          <p:cNvSpPr>
            <a:spLocks noGrp="1"/>
          </p:cNvSpPr>
          <p:nvPr>
            <p:ph type="ftr" sz="quarter" idx="11"/>
          </p:nvPr>
        </p:nvSpPr>
        <p:spPr/>
        <p:txBody>
          <a:bodyPr/>
          <a:lstStyle/>
          <a:p>
            <a:r>
              <a:rPr lang="de-DE"/>
              <a:t>Mehrsprachigkeit    Stadt Köln     Susanne Kühn  22./23.5.2025</a:t>
            </a:r>
          </a:p>
        </p:txBody>
      </p:sp>
      <p:pic>
        <p:nvPicPr>
          <p:cNvPr id="8" name="Grafik 7" descr="SUK-LO-01.jpg">
            <a:extLst>
              <a:ext uri="{FF2B5EF4-FFF2-40B4-BE49-F238E27FC236}">
                <a16:creationId xmlns:a16="http://schemas.microsoft.com/office/drawing/2014/main" id="{7A4D243C-0EC9-488A-B0E0-D55DC5577633}"/>
              </a:ext>
            </a:extLst>
          </p:cNvPr>
          <p:cNvPicPr>
            <a:picLocks noChangeAspect="1"/>
          </p:cNvPicPr>
          <p:nvPr/>
        </p:nvPicPr>
        <p:blipFill>
          <a:blip r:embed="rId2" cstate="print"/>
          <a:stretch>
            <a:fillRect/>
          </a:stretch>
        </p:blipFill>
        <p:spPr>
          <a:xfrm>
            <a:off x="10344472" y="5884763"/>
            <a:ext cx="1357504" cy="836712"/>
          </a:xfrm>
          <a:prstGeom prst="rect">
            <a:avLst/>
          </a:prstGeom>
        </p:spPr>
      </p:pic>
      <p:pic>
        <p:nvPicPr>
          <p:cNvPr id="3" name="Grafik 2">
            <a:extLst>
              <a:ext uri="{FF2B5EF4-FFF2-40B4-BE49-F238E27FC236}">
                <a16:creationId xmlns:a16="http://schemas.microsoft.com/office/drawing/2014/main" id="{77D7D9DA-E0A1-5663-90CA-C77F8FA4C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0084" y="1917626"/>
            <a:ext cx="2433140" cy="1824855"/>
          </a:xfrm>
          <a:prstGeom prst="rect">
            <a:avLst/>
          </a:prstGeom>
        </p:spPr>
      </p:pic>
    </p:spTree>
    <p:extLst>
      <p:ext uri="{BB962C8B-B14F-4D97-AF65-F5344CB8AC3E}">
        <p14:creationId xmlns:p14="http://schemas.microsoft.com/office/powerpoint/2010/main" val="335100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71F119-AF51-F6B0-9EA2-FC976679F50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4FCAE75-8C37-26AF-0B65-D74A39E988F2}"/>
              </a:ext>
            </a:extLst>
          </p:cNvPr>
          <p:cNvSpPr>
            <a:spLocks noGrp="1"/>
          </p:cNvSpPr>
          <p:nvPr>
            <p:ph type="title"/>
          </p:nvPr>
        </p:nvSpPr>
        <p:spPr>
          <a:xfrm>
            <a:off x="983432" y="527760"/>
            <a:ext cx="4759610" cy="468480"/>
          </a:xfrm>
        </p:spPr>
        <p:txBody>
          <a:bodyPr>
            <a:normAutofit fontScale="90000"/>
          </a:bodyPr>
          <a:lstStyle/>
          <a:p>
            <a:r>
              <a:rPr lang="de-DE" sz="4400" b="1" dirty="0"/>
              <a:t>Mikis Sätze</a:t>
            </a:r>
          </a:p>
        </p:txBody>
      </p:sp>
      <p:sp>
        <p:nvSpPr>
          <p:cNvPr id="7" name="Inhaltsplatzhalter 6">
            <a:extLst>
              <a:ext uri="{FF2B5EF4-FFF2-40B4-BE49-F238E27FC236}">
                <a16:creationId xmlns:a16="http://schemas.microsoft.com/office/drawing/2014/main" id="{5E121BE1-9003-C797-2F80-939519B357A4}"/>
              </a:ext>
            </a:extLst>
          </p:cNvPr>
          <p:cNvSpPr>
            <a:spLocks noGrp="1"/>
          </p:cNvSpPr>
          <p:nvPr>
            <p:ph idx="1"/>
          </p:nvPr>
        </p:nvSpPr>
        <p:spPr/>
        <p:txBody>
          <a:bodyPr>
            <a:normAutofit/>
          </a:bodyPr>
          <a:lstStyle/>
          <a:p>
            <a:endParaRPr lang="de-DE" sz="2400" b="1" dirty="0"/>
          </a:p>
          <a:p>
            <a:pPr lvl="1"/>
            <a:endParaRPr lang="de-DE" sz="2200" b="1" dirty="0"/>
          </a:p>
        </p:txBody>
      </p:sp>
      <p:sp>
        <p:nvSpPr>
          <p:cNvPr id="5" name="Fußzeilenplatzhalter 4">
            <a:extLst>
              <a:ext uri="{FF2B5EF4-FFF2-40B4-BE49-F238E27FC236}">
                <a16:creationId xmlns:a16="http://schemas.microsoft.com/office/drawing/2014/main" id="{0830E043-FB3B-AFF9-0793-78EE5FFABD25}"/>
              </a:ext>
            </a:extLst>
          </p:cNvPr>
          <p:cNvSpPr>
            <a:spLocks noGrp="1"/>
          </p:cNvSpPr>
          <p:nvPr>
            <p:ph type="ftr" sz="quarter" idx="11"/>
          </p:nvPr>
        </p:nvSpPr>
        <p:spPr/>
        <p:txBody>
          <a:bodyPr/>
          <a:lstStyle/>
          <a:p>
            <a:r>
              <a:rPr lang="de-DE"/>
              <a:t>Mehrsprachigkeit    Stadt Köln     Susanne Kühn  22./23.5.2025</a:t>
            </a:r>
          </a:p>
        </p:txBody>
      </p:sp>
      <p:graphicFrame>
        <p:nvGraphicFramePr>
          <p:cNvPr id="2" name="Tabelle 2">
            <a:extLst>
              <a:ext uri="{FF2B5EF4-FFF2-40B4-BE49-F238E27FC236}">
                <a16:creationId xmlns:a16="http://schemas.microsoft.com/office/drawing/2014/main" id="{CD8C76DD-194A-2022-806D-7C99BAE372C5}"/>
              </a:ext>
            </a:extLst>
          </p:cNvPr>
          <p:cNvGraphicFramePr>
            <a:graphicFrameLocks noGrp="1"/>
          </p:cNvGraphicFramePr>
          <p:nvPr/>
        </p:nvGraphicFramePr>
        <p:xfrm>
          <a:off x="1645508" y="2618397"/>
          <a:ext cx="7992888" cy="2808312"/>
        </p:xfrm>
        <a:graphic>
          <a:graphicData uri="http://schemas.openxmlformats.org/drawingml/2006/table">
            <a:tbl>
              <a:tblPr firstRow="1" bandRow="1">
                <a:tableStyleId>{5C22544A-7EE6-4342-B048-85BDC9FD1C3A}</a:tableStyleId>
              </a:tblPr>
              <a:tblGrid>
                <a:gridCol w="1683938">
                  <a:extLst>
                    <a:ext uri="{9D8B030D-6E8A-4147-A177-3AD203B41FA5}">
                      <a16:colId xmlns:a16="http://schemas.microsoft.com/office/drawing/2014/main" val="747279882"/>
                    </a:ext>
                  </a:extLst>
                </a:gridCol>
                <a:gridCol w="923450">
                  <a:extLst>
                    <a:ext uri="{9D8B030D-6E8A-4147-A177-3AD203B41FA5}">
                      <a16:colId xmlns:a16="http://schemas.microsoft.com/office/drawing/2014/main" val="1163159444"/>
                    </a:ext>
                  </a:extLst>
                </a:gridCol>
                <a:gridCol w="3387278">
                  <a:extLst>
                    <a:ext uri="{9D8B030D-6E8A-4147-A177-3AD203B41FA5}">
                      <a16:colId xmlns:a16="http://schemas.microsoft.com/office/drawing/2014/main" val="2321789927"/>
                    </a:ext>
                  </a:extLst>
                </a:gridCol>
                <a:gridCol w="1998222">
                  <a:extLst>
                    <a:ext uri="{9D8B030D-6E8A-4147-A177-3AD203B41FA5}">
                      <a16:colId xmlns:a16="http://schemas.microsoft.com/office/drawing/2014/main" val="2504365079"/>
                    </a:ext>
                  </a:extLst>
                </a:gridCol>
              </a:tblGrid>
              <a:tr h="468052">
                <a:tc>
                  <a:txBody>
                    <a:bodyPr/>
                    <a:lstStyle/>
                    <a:p>
                      <a:r>
                        <a:rPr lang="de-DE" sz="2400" b="1" dirty="0"/>
                        <a:t>VORFELD</a:t>
                      </a:r>
                    </a:p>
                  </a:txBody>
                  <a:tcPr/>
                </a:tc>
                <a:tc>
                  <a:txBody>
                    <a:bodyPr/>
                    <a:lstStyle/>
                    <a:p>
                      <a:r>
                        <a:rPr lang="de-DE" sz="2400" b="1" dirty="0"/>
                        <a:t>V 2</a:t>
                      </a:r>
                    </a:p>
                  </a:txBody>
                  <a:tcPr/>
                </a:tc>
                <a:tc>
                  <a:txBody>
                    <a:bodyPr/>
                    <a:lstStyle/>
                    <a:p>
                      <a:r>
                        <a:rPr lang="de-DE" sz="2400" b="1" dirty="0"/>
                        <a:t>MITTELFELD</a:t>
                      </a:r>
                    </a:p>
                  </a:txBody>
                  <a:tcPr/>
                </a:tc>
                <a:tc>
                  <a:txBody>
                    <a:bodyPr/>
                    <a:lstStyle/>
                    <a:p>
                      <a:r>
                        <a:rPr lang="de-DE" sz="2400" b="1" dirty="0"/>
                        <a:t>V end</a:t>
                      </a:r>
                    </a:p>
                  </a:txBody>
                  <a:tcPr/>
                </a:tc>
                <a:extLst>
                  <a:ext uri="{0D108BD9-81ED-4DB2-BD59-A6C34878D82A}">
                    <a16:rowId xmlns:a16="http://schemas.microsoft.com/office/drawing/2014/main" val="1718549137"/>
                  </a:ext>
                </a:extLst>
              </a:tr>
              <a:tr h="468052">
                <a:tc>
                  <a:txBody>
                    <a:bodyPr/>
                    <a:lstStyle/>
                    <a:p>
                      <a:r>
                        <a:rPr lang="de-DE" sz="2000" b="1" dirty="0"/>
                        <a:t>Ich</a:t>
                      </a:r>
                    </a:p>
                  </a:txBody>
                  <a:tcPr/>
                </a:tc>
                <a:tc>
                  <a:txBody>
                    <a:bodyPr/>
                    <a:lstStyle/>
                    <a:p>
                      <a:r>
                        <a:rPr lang="de-DE" sz="2000" b="1" dirty="0">
                          <a:highlight>
                            <a:srgbClr val="FFFF00"/>
                          </a:highlight>
                        </a:rPr>
                        <a:t>bin</a:t>
                      </a:r>
                    </a:p>
                  </a:txBody>
                  <a:tcPr/>
                </a:tc>
                <a:tc>
                  <a:txBody>
                    <a:bodyPr/>
                    <a:lstStyle/>
                    <a:p>
                      <a:r>
                        <a:rPr lang="de-DE" sz="2000" b="1" dirty="0"/>
                        <a:t>auch  </a:t>
                      </a:r>
                      <a:r>
                        <a:rPr lang="de-DE" sz="2000" b="1" dirty="0">
                          <a:highlight>
                            <a:srgbClr val="FFFF00"/>
                          </a:highlight>
                        </a:rPr>
                        <a:t>in </a:t>
                      </a:r>
                      <a:r>
                        <a:rPr lang="de-DE" sz="2000" b="1" dirty="0"/>
                        <a:t>Japan einmal Eis</a:t>
                      </a:r>
                    </a:p>
                  </a:txBody>
                  <a:tcPr/>
                </a:tc>
                <a:tc>
                  <a:txBody>
                    <a:bodyPr/>
                    <a:lstStyle/>
                    <a:p>
                      <a:r>
                        <a:rPr lang="de-DE" sz="2000" b="1" dirty="0"/>
                        <a:t>gegessen.</a:t>
                      </a:r>
                    </a:p>
                  </a:txBody>
                  <a:tcPr/>
                </a:tc>
                <a:extLst>
                  <a:ext uri="{0D108BD9-81ED-4DB2-BD59-A6C34878D82A}">
                    <a16:rowId xmlns:a16="http://schemas.microsoft.com/office/drawing/2014/main" val="37315300"/>
                  </a:ext>
                </a:extLst>
              </a:tr>
              <a:tr h="468052">
                <a:tc>
                  <a:txBody>
                    <a:bodyPr/>
                    <a:lstStyle/>
                    <a:p>
                      <a:r>
                        <a:rPr lang="de-DE" sz="2000" b="1" strike="noStrike" dirty="0"/>
                        <a:t>D</a:t>
                      </a:r>
                      <a:r>
                        <a:rPr lang="de-DE" sz="2000" b="1" strike="noStrike" dirty="0">
                          <a:highlight>
                            <a:srgbClr val="FFFF00"/>
                          </a:highlight>
                        </a:rPr>
                        <a:t>ie</a:t>
                      </a:r>
                      <a:r>
                        <a:rPr lang="de-DE" sz="2000" b="1" strike="noStrike" dirty="0"/>
                        <a:t> Auto</a:t>
                      </a:r>
                    </a:p>
                  </a:txBody>
                  <a:tcPr/>
                </a:tc>
                <a:tc>
                  <a:txBody>
                    <a:bodyPr/>
                    <a:lstStyle/>
                    <a:p>
                      <a:r>
                        <a:rPr lang="de-DE" sz="2000" b="1" dirty="0"/>
                        <a:t>geht </a:t>
                      </a:r>
                    </a:p>
                  </a:txBody>
                  <a:tcPr/>
                </a:tc>
                <a:tc>
                  <a:txBody>
                    <a:bodyPr/>
                    <a:lstStyle/>
                    <a:p>
                      <a:endParaRPr lang="de-DE" sz="2000" b="1" dirty="0"/>
                    </a:p>
                  </a:txBody>
                  <a:tcPr/>
                </a:tc>
                <a:tc>
                  <a:txBody>
                    <a:bodyPr/>
                    <a:lstStyle/>
                    <a:p>
                      <a:r>
                        <a:rPr lang="de-DE" sz="2000" b="1" dirty="0"/>
                        <a:t>los.</a:t>
                      </a:r>
                    </a:p>
                  </a:txBody>
                  <a:tcPr/>
                </a:tc>
                <a:extLst>
                  <a:ext uri="{0D108BD9-81ED-4DB2-BD59-A6C34878D82A}">
                    <a16:rowId xmlns:a16="http://schemas.microsoft.com/office/drawing/2014/main" val="1069304415"/>
                  </a:ext>
                </a:extLst>
              </a:tr>
              <a:tr h="468052">
                <a:tc>
                  <a:txBody>
                    <a:bodyPr/>
                    <a:lstStyle/>
                    <a:p>
                      <a:endParaRPr lang="de-DE" sz="2000" b="1" dirty="0"/>
                    </a:p>
                  </a:txBody>
                  <a:tcPr/>
                </a:tc>
                <a:tc>
                  <a:txBody>
                    <a:bodyPr/>
                    <a:lstStyle/>
                    <a:p>
                      <a:r>
                        <a:rPr lang="de-DE" sz="2000" b="1" dirty="0"/>
                        <a:t>Geht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t>nicht Zähne putzen</a:t>
                      </a:r>
                    </a:p>
                  </a:txBody>
                  <a:tcPr/>
                </a:tc>
                <a:tc>
                  <a:txBody>
                    <a:bodyPr/>
                    <a:lstStyle/>
                    <a:p>
                      <a:endParaRPr lang="de-DE" sz="2000" b="1" dirty="0"/>
                    </a:p>
                  </a:txBody>
                  <a:tcPr/>
                </a:tc>
                <a:extLst>
                  <a:ext uri="{0D108BD9-81ED-4DB2-BD59-A6C34878D82A}">
                    <a16:rowId xmlns:a16="http://schemas.microsoft.com/office/drawing/2014/main" val="2579799520"/>
                  </a:ext>
                </a:extLst>
              </a:tr>
              <a:tr h="468052">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sz="2000" b="1" dirty="0"/>
                    </a:p>
                  </a:txBody>
                  <a:tcPr/>
                </a:tc>
                <a:extLst>
                  <a:ext uri="{0D108BD9-81ED-4DB2-BD59-A6C34878D82A}">
                    <a16:rowId xmlns:a16="http://schemas.microsoft.com/office/drawing/2014/main" val="2632186069"/>
                  </a:ext>
                </a:extLst>
              </a:tr>
              <a:tr h="468052">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sz="2000" b="1" dirty="0"/>
                    </a:p>
                  </a:txBody>
                  <a:tcPr/>
                </a:tc>
                <a:extLst>
                  <a:ext uri="{0D108BD9-81ED-4DB2-BD59-A6C34878D82A}">
                    <a16:rowId xmlns:a16="http://schemas.microsoft.com/office/drawing/2014/main" val="471509055"/>
                  </a:ext>
                </a:extLst>
              </a:tr>
            </a:tbl>
          </a:graphicData>
        </a:graphic>
      </p:graphicFrame>
      <p:pic>
        <p:nvPicPr>
          <p:cNvPr id="8" name="Grafik 7" descr="SUK-LO-01.jpg">
            <a:extLst>
              <a:ext uri="{FF2B5EF4-FFF2-40B4-BE49-F238E27FC236}">
                <a16:creationId xmlns:a16="http://schemas.microsoft.com/office/drawing/2014/main" id="{E84322E9-229B-6400-5065-4116BFE2D26F}"/>
              </a:ext>
            </a:extLst>
          </p:cNvPr>
          <p:cNvPicPr>
            <a:picLocks noChangeAspect="1"/>
          </p:cNvPicPr>
          <p:nvPr/>
        </p:nvPicPr>
        <p:blipFill>
          <a:blip r:embed="rId2" cstate="print"/>
          <a:stretch>
            <a:fillRect/>
          </a:stretch>
        </p:blipFill>
        <p:spPr>
          <a:xfrm>
            <a:off x="10344472" y="5884763"/>
            <a:ext cx="1357504" cy="836712"/>
          </a:xfrm>
          <a:prstGeom prst="rect">
            <a:avLst/>
          </a:prstGeom>
        </p:spPr>
      </p:pic>
      <p:pic>
        <p:nvPicPr>
          <p:cNvPr id="3" name="Grafik 2">
            <a:extLst>
              <a:ext uri="{FF2B5EF4-FFF2-40B4-BE49-F238E27FC236}">
                <a16:creationId xmlns:a16="http://schemas.microsoft.com/office/drawing/2014/main" id="{64530E38-9184-5F81-38EB-A1F411311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412" y="196193"/>
            <a:ext cx="2433140" cy="1824855"/>
          </a:xfrm>
          <a:prstGeom prst="rect">
            <a:avLst/>
          </a:prstGeom>
        </p:spPr>
      </p:pic>
    </p:spTree>
    <p:extLst>
      <p:ext uri="{BB962C8B-B14F-4D97-AF65-F5344CB8AC3E}">
        <p14:creationId xmlns:p14="http://schemas.microsoft.com/office/powerpoint/2010/main" val="278168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lstStyle/>
          <a:p>
            <a:r>
              <a:rPr lang="de-DE" b="1" dirty="0"/>
              <a:t>Der dritte Meilenstein</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normAutofit/>
          </a:bodyPr>
          <a:lstStyle/>
          <a:p>
            <a:r>
              <a:rPr lang="de-DE" sz="2400" dirty="0"/>
              <a:t>Für den Erwerb der deutschen Sprache (nach Prof.in Tracy)</a:t>
            </a:r>
          </a:p>
          <a:p>
            <a:endParaRPr lang="de-DE" sz="2400" dirty="0"/>
          </a:p>
          <a:p>
            <a:r>
              <a:rPr lang="de-DE" sz="2400" b="1" dirty="0"/>
              <a:t>1. Meilenstein: 	Erste Wörter</a:t>
            </a:r>
          </a:p>
          <a:p>
            <a:r>
              <a:rPr lang="de-DE" sz="2400" b="1" dirty="0"/>
              <a:t>2. Meilenstein: 	Mehr-Wort-Kombinationen</a:t>
            </a:r>
          </a:p>
          <a:p>
            <a:r>
              <a:rPr lang="de-DE" sz="2400" b="1" dirty="0"/>
              <a:t>3. Meilenstein:	Einfache Hauptsätze</a:t>
            </a:r>
          </a:p>
          <a:p>
            <a:r>
              <a:rPr lang="de-DE" sz="2400" b="1" dirty="0"/>
              <a:t>4. Meilenstein:	Nebensätze mit Konjunktionen </a:t>
            </a:r>
            <a:br>
              <a:rPr lang="de-DE" sz="2400" b="1" dirty="0"/>
            </a:br>
            <a:r>
              <a:rPr lang="de-DE" sz="2400" b="1" dirty="0"/>
              <a:t>			</a:t>
            </a:r>
            <a:r>
              <a:rPr lang="de-DE" b="1" dirty="0"/>
              <a:t>(weil, wenn, obwohl, damit, dass, etc.) </a:t>
            </a:r>
            <a:r>
              <a:rPr lang="de-DE" sz="2400" b="1" dirty="0"/>
              <a:t>am Anfang</a:t>
            </a:r>
          </a:p>
          <a:p>
            <a:endParaRPr lang="de-DE" sz="2400" b="1" dirty="0">
              <a:effectLst/>
            </a:endParaRPr>
          </a:p>
          <a:p>
            <a:r>
              <a:rPr lang="de-DE" dirty="0">
                <a:effectLst/>
              </a:rPr>
              <a:t>(Quelle: Tracy 2007, S. 78 ff.)</a:t>
            </a:r>
          </a:p>
          <a:p>
            <a:endParaRPr lang="de-DE" dirty="0">
              <a:effectLst/>
            </a:endParaRP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569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lstStyle/>
          <a:p>
            <a:r>
              <a:rPr lang="de-DE" b="1" dirty="0"/>
              <a:t>Der dritte Meilenstein</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normAutofit/>
          </a:bodyPr>
          <a:lstStyle/>
          <a:p>
            <a:endParaRPr lang="de-DE" dirty="0">
              <a:effectLst/>
            </a:endParaRPr>
          </a:p>
          <a:p>
            <a:r>
              <a:rPr lang="de-DE" sz="2800" b="1" dirty="0"/>
              <a:t>„Was macht der Hahn?“</a:t>
            </a:r>
          </a:p>
          <a:p>
            <a:endParaRPr lang="de-DE" sz="2800" b="1" dirty="0">
              <a:effectLst/>
            </a:endParaRPr>
          </a:p>
          <a:p>
            <a:r>
              <a:rPr lang="de-DE" sz="2800" b="1" dirty="0"/>
              <a:t>„Der kräht die Leute auf.“</a:t>
            </a:r>
            <a:endParaRPr lang="de-DE" sz="2800" b="1" dirty="0">
              <a:effectLst/>
            </a:endParaRPr>
          </a:p>
          <a:p>
            <a:endParaRPr lang="de-DE" dirty="0">
              <a:effectLst/>
            </a:endParaRPr>
          </a:p>
          <a:p>
            <a:endParaRPr lang="de-DE" dirty="0"/>
          </a:p>
          <a:p>
            <a:r>
              <a:rPr lang="de-DE" dirty="0">
                <a:effectLst/>
              </a:rPr>
              <a:t>(Quelle: Tracy 2018, S. 53)</a:t>
            </a: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pic>
        <p:nvPicPr>
          <p:cNvPr id="3" name="Grafik 2">
            <a:extLst>
              <a:ext uri="{FF2B5EF4-FFF2-40B4-BE49-F238E27FC236}">
                <a16:creationId xmlns:a16="http://schemas.microsoft.com/office/drawing/2014/main" id="{DC63710C-8D67-493C-8245-D7CC8DA2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67581"/>
            <a:ext cx="4514850" cy="2533650"/>
          </a:xfrm>
          <a:prstGeom prst="rect">
            <a:avLst/>
          </a:prstGeom>
        </p:spPr>
      </p:pic>
    </p:spTree>
    <p:extLst>
      <p:ext uri="{BB962C8B-B14F-4D97-AF65-F5344CB8AC3E}">
        <p14:creationId xmlns:p14="http://schemas.microsoft.com/office/powerpoint/2010/main" val="32572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18D3DD-D881-4E24-B23B-9F921D2EEC70}"/>
              </a:ext>
            </a:extLst>
          </p:cNvPr>
          <p:cNvSpPr>
            <a:spLocks noGrp="1"/>
          </p:cNvSpPr>
          <p:nvPr>
            <p:ph type="title"/>
          </p:nvPr>
        </p:nvSpPr>
        <p:spPr/>
        <p:txBody>
          <a:bodyPr>
            <a:normAutofit/>
          </a:bodyPr>
          <a:lstStyle/>
          <a:p>
            <a:r>
              <a:rPr lang="de-DE" sz="4400" b="1" dirty="0"/>
              <a:t>Satzbau</a:t>
            </a:r>
          </a:p>
        </p:txBody>
      </p:sp>
      <p:sp>
        <p:nvSpPr>
          <p:cNvPr id="7" name="Inhaltsplatzhalter 6">
            <a:extLst>
              <a:ext uri="{FF2B5EF4-FFF2-40B4-BE49-F238E27FC236}">
                <a16:creationId xmlns:a16="http://schemas.microsoft.com/office/drawing/2014/main" id="{9E9B2B9A-4E33-4EE5-A676-BE0AED2C564A}"/>
              </a:ext>
            </a:extLst>
          </p:cNvPr>
          <p:cNvSpPr>
            <a:spLocks noGrp="1"/>
          </p:cNvSpPr>
          <p:nvPr>
            <p:ph idx="1"/>
          </p:nvPr>
        </p:nvSpPr>
        <p:spPr/>
        <p:txBody>
          <a:bodyPr>
            <a:normAutofit/>
          </a:bodyPr>
          <a:lstStyle/>
          <a:p>
            <a:endParaRPr lang="de-DE" sz="2400" b="1" dirty="0"/>
          </a:p>
          <a:p>
            <a:pPr lvl="1"/>
            <a:endParaRPr lang="de-DE" sz="2200" b="1" dirty="0"/>
          </a:p>
        </p:txBody>
      </p:sp>
      <p:sp>
        <p:nvSpPr>
          <p:cNvPr id="5" name="Fußzeilenplatzhalter 4">
            <a:extLst>
              <a:ext uri="{FF2B5EF4-FFF2-40B4-BE49-F238E27FC236}">
                <a16:creationId xmlns:a16="http://schemas.microsoft.com/office/drawing/2014/main" id="{9BA30C86-E9C1-4230-9E74-0C9AAC8C7E5F}"/>
              </a:ext>
            </a:extLst>
          </p:cNvPr>
          <p:cNvSpPr>
            <a:spLocks noGrp="1"/>
          </p:cNvSpPr>
          <p:nvPr>
            <p:ph type="ftr" sz="quarter" idx="11"/>
          </p:nvPr>
        </p:nvSpPr>
        <p:spPr/>
        <p:txBody>
          <a:bodyPr/>
          <a:lstStyle/>
          <a:p>
            <a:r>
              <a:rPr lang="de-DE"/>
              <a:t>Mehrsprachigkeit    Stadt Köln     Susanne Kühn  22./23.5.2025</a:t>
            </a:r>
          </a:p>
        </p:txBody>
      </p:sp>
      <p:graphicFrame>
        <p:nvGraphicFramePr>
          <p:cNvPr id="2" name="Tabelle 2">
            <a:extLst>
              <a:ext uri="{FF2B5EF4-FFF2-40B4-BE49-F238E27FC236}">
                <a16:creationId xmlns:a16="http://schemas.microsoft.com/office/drawing/2014/main" id="{5F89A991-BD12-4210-8531-6D319CBB2FE6}"/>
              </a:ext>
            </a:extLst>
          </p:cNvPr>
          <p:cNvGraphicFramePr>
            <a:graphicFrameLocks noGrp="1"/>
          </p:cNvGraphicFramePr>
          <p:nvPr/>
        </p:nvGraphicFramePr>
        <p:xfrm>
          <a:off x="1182255" y="2328050"/>
          <a:ext cx="9513456" cy="3541044"/>
        </p:xfrm>
        <a:graphic>
          <a:graphicData uri="http://schemas.openxmlformats.org/drawingml/2006/table">
            <a:tbl>
              <a:tblPr firstRow="1" bandRow="1">
                <a:tableStyleId>{5C22544A-7EE6-4342-B048-85BDC9FD1C3A}</a:tableStyleId>
              </a:tblPr>
              <a:tblGrid>
                <a:gridCol w="2004290">
                  <a:extLst>
                    <a:ext uri="{9D8B030D-6E8A-4147-A177-3AD203B41FA5}">
                      <a16:colId xmlns:a16="http://schemas.microsoft.com/office/drawing/2014/main" val="747279882"/>
                    </a:ext>
                  </a:extLst>
                </a:gridCol>
                <a:gridCol w="1099128">
                  <a:extLst>
                    <a:ext uri="{9D8B030D-6E8A-4147-A177-3AD203B41FA5}">
                      <a16:colId xmlns:a16="http://schemas.microsoft.com/office/drawing/2014/main" val="1163159444"/>
                    </a:ext>
                  </a:extLst>
                </a:gridCol>
                <a:gridCol w="4031674">
                  <a:extLst>
                    <a:ext uri="{9D8B030D-6E8A-4147-A177-3AD203B41FA5}">
                      <a16:colId xmlns:a16="http://schemas.microsoft.com/office/drawing/2014/main" val="2321789927"/>
                    </a:ext>
                  </a:extLst>
                </a:gridCol>
                <a:gridCol w="2378364">
                  <a:extLst>
                    <a:ext uri="{9D8B030D-6E8A-4147-A177-3AD203B41FA5}">
                      <a16:colId xmlns:a16="http://schemas.microsoft.com/office/drawing/2014/main" val="2504365079"/>
                    </a:ext>
                  </a:extLst>
                </a:gridCol>
              </a:tblGrid>
              <a:tr h="590174">
                <a:tc>
                  <a:txBody>
                    <a:bodyPr/>
                    <a:lstStyle/>
                    <a:p>
                      <a:r>
                        <a:rPr lang="de-DE" sz="2400" b="1" dirty="0"/>
                        <a:t>VORFELD</a:t>
                      </a:r>
                    </a:p>
                  </a:txBody>
                  <a:tcPr/>
                </a:tc>
                <a:tc>
                  <a:txBody>
                    <a:bodyPr/>
                    <a:lstStyle/>
                    <a:p>
                      <a:r>
                        <a:rPr lang="de-DE" sz="2400" b="1" dirty="0"/>
                        <a:t>V 2</a:t>
                      </a:r>
                    </a:p>
                  </a:txBody>
                  <a:tcPr/>
                </a:tc>
                <a:tc>
                  <a:txBody>
                    <a:bodyPr/>
                    <a:lstStyle/>
                    <a:p>
                      <a:r>
                        <a:rPr lang="de-DE" sz="2400" b="1" dirty="0"/>
                        <a:t>MITTELFELD</a:t>
                      </a:r>
                    </a:p>
                  </a:txBody>
                  <a:tcPr/>
                </a:tc>
                <a:tc>
                  <a:txBody>
                    <a:bodyPr/>
                    <a:lstStyle/>
                    <a:p>
                      <a:r>
                        <a:rPr lang="de-DE" sz="2400" b="1" dirty="0"/>
                        <a:t>V end</a:t>
                      </a:r>
                    </a:p>
                  </a:txBody>
                  <a:tcPr/>
                </a:tc>
                <a:extLst>
                  <a:ext uri="{0D108BD9-81ED-4DB2-BD59-A6C34878D82A}">
                    <a16:rowId xmlns:a16="http://schemas.microsoft.com/office/drawing/2014/main" val="1718549137"/>
                  </a:ext>
                </a:extLst>
              </a:tr>
              <a:tr h="590174">
                <a:tc>
                  <a:txBody>
                    <a:bodyPr/>
                    <a:lstStyle/>
                    <a:p>
                      <a:r>
                        <a:rPr lang="de-DE" sz="2000" b="1" dirty="0"/>
                        <a:t>Der (Hahn)</a:t>
                      </a:r>
                    </a:p>
                  </a:txBody>
                  <a:tcPr/>
                </a:tc>
                <a:tc>
                  <a:txBody>
                    <a:bodyPr/>
                    <a:lstStyle/>
                    <a:p>
                      <a:r>
                        <a:rPr lang="de-DE" sz="2000" b="1" dirty="0"/>
                        <a:t>kräht</a:t>
                      </a:r>
                    </a:p>
                  </a:txBody>
                  <a:tcPr/>
                </a:tc>
                <a:tc>
                  <a:txBody>
                    <a:bodyPr/>
                    <a:lstStyle/>
                    <a:p>
                      <a:r>
                        <a:rPr lang="de-DE" sz="2000" b="1" dirty="0"/>
                        <a:t>die Leute </a:t>
                      </a:r>
                    </a:p>
                  </a:txBody>
                  <a:tcPr/>
                </a:tc>
                <a:tc>
                  <a:txBody>
                    <a:bodyPr/>
                    <a:lstStyle/>
                    <a:p>
                      <a:r>
                        <a:rPr lang="de-DE" sz="2000" b="1" dirty="0"/>
                        <a:t>auf</a:t>
                      </a:r>
                    </a:p>
                  </a:txBody>
                  <a:tcPr/>
                </a:tc>
                <a:extLst>
                  <a:ext uri="{0D108BD9-81ED-4DB2-BD59-A6C34878D82A}">
                    <a16:rowId xmlns:a16="http://schemas.microsoft.com/office/drawing/2014/main" val="37315300"/>
                  </a:ext>
                </a:extLst>
              </a:tr>
              <a:tr h="590174">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b="1" dirty="0"/>
                    </a:p>
                  </a:txBody>
                  <a:tcPr/>
                </a:tc>
                <a:extLst>
                  <a:ext uri="{0D108BD9-81ED-4DB2-BD59-A6C34878D82A}">
                    <a16:rowId xmlns:a16="http://schemas.microsoft.com/office/drawing/2014/main" val="1069304415"/>
                  </a:ext>
                </a:extLst>
              </a:tr>
              <a:tr h="590174">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b="1" dirty="0"/>
                    </a:p>
                  </a:txBody>
                  <a:tcPr/>
                </a:tc>
                <a:extLst>
                  <a:ext uri="{0D108BD9-81ED-4DB2-BD59-A6C34878D82A}">
                    <a16:rowId xmlns:a16="http://schemas.microsoft.com/office/drawing/2014/main" val="2579799520"/>
                  </a:ext>
                </a:extLst>
              </a:tr>
              <a:tr h="590174">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sz="2000" b="1" dirty="0"/>
                    </a:p>
                  </a:txBody>
                  <a:tcPr/>
                </a:tc>
                <a:extLst>
                  <a:ext uri="{0D108BD9-81ED-4DB2-BD59-A6C34878D82A}">
                    <a16:rowId xmlns:a16="http://schemas.microsoft.com/office/drawing/2014/main" val="2632186069"/>
                  </a:ext>
                </a:extLst>
              </a:tr>
              <a:tr h="590174">
                <a:tc>
                  <a:txBody>
                    <a:bodyPr/>
                    <a:lstStyle/>
                    <a:p>
                      <a:endParaRPr lang="de-DE" sz="2000" b="1" dirty="0"/>
                    </a:p>
                  </a:txBody>
                  <a:tcPr/>
                </a:tc>
                <a:tc>
                  <a:txBody>
                    <a:bodyPr/>
                    <a:lstStyle/>
                    <a:p>
                      <a:endParaRPr lang="de-DE" sz="2000" b="1" dirty="0"/>
                    </a:p>
                  </a:txBody>
                  <a:tcPr/>
                </a:tc>
                <a:tc>
                  <a:txBody>
                    <a:bodyPr/>
                    <a:lstStyle/>
                    <a:p>
                      <a:endParaRPr lang="de-DE" sz="2000" b="1" dirty="0"/>
                    </a:p>
                  </a:txBody>
                  <a:tcPr/>
                </a:tc>
                <a:tc>
                  <a:txBody>
                    <a:bodyPr/>
                    <a:lstStyle/>
                    <a:p>
                      <a:endParaRPr lang="de-DE" sz="2000" b="1" dirty="0"/>
                    </a:p>
                  </a:txBody>
                  <a:tcPr/>
                </a:tc>
                <a:extLst>
                  <a:ext uri="{0D108BD9-81ED-4DB2-BD59-A6C34878D82A}">
                    <a16:rowId xmlns:a16="http://schemas.microsoft.com/office/drawing/2014/main" val="471509055"/>
                  </a:ext>
                </a:extLst>
              </a:tr>
            </a:tbl>
          </a:graphicData>
        </a:graphic>
      </p:graphicFrame>
    </p:spTree>
    <p:extLst>
      <p:ext uri="{BB962C8B-B14F-4D97-AF65-F5344CB8AC3E}">
        <p14:creationId xmlns:p14="http://schemas.microsoft.com/office/powerpoint/2010/main" val="257174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lstStyle/>
          <a:p>
            <a:r>
              <a:rPr lang="de-DE" b="1" dirty="0"/>
              <a:t>Der dritte Meilenstein: einfache Hauptsätze</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normAutofit/>
          </a:bodyPr>
          <a:lstStyle/>
          <a:p>
            <a:endParaRPr lang="de-DE" sz="2400" b="1" dirty="0">
              <a:effectLst/>
            </a:endParaRPr>
          </a:p>
          <a:p>
            <a:r>
              <a:rPr lang="de-DE" sz="2400" b="1" dirty="0"/>
              <a:t>Das Verb ist passend zum Subjekt gebeugt.</a:t>
            </a:r>
          </a:p>
          <a:p>
            <a:r>
              <a:rPr lang="de-DE" sz="2400" b="1" dirty="0">
                <a:effectLst/>
              </a:rPr>
              <a:t>Das </a:t>
            </a:r>
            <a:r>
              <a:rPr lang="de-DE" sz="2400" b="1" dirty="0"/>
              <a:t>gebeugte Verb steht an der 2. Stelle.</a:t>
            </a:r>
          </a:p>
          <a:p>
            <a:r>
              <a:rPr lang="de-DE" sz="2400" b="1" dirty="0">
                <a:effectLst/>
              </a:rPr>
              <a:t>Die Satzklammer wird angewendet wenn nötig.</a:t>
            </a:r>
          </a:p>
          <a:p>
            <a:endParaRPr lang="de-DE" dirty="0">
              <a:effectLst/>
            </a:endParaRPr>
          </a:p>
          <a:p>
            <a:endParaRPr lang="de-DE" dirty="0">
              <a:effectLst/>
            </a:endParaRP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161195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noAutofit/>
          </a:bodyPr>
          <a:lstStyle/>
          <a:p>
            <a:r>
              <a:rPr lang="de-DE" sz="4000" b="1" dirty="0"/>
              <a:t>Der dritte Meilenstein:</a:t>
            </a:r>
            <a:br>
              <a:rPr lang="de-DE" sz="4000" b="1" dirty="0"/>
            </a:br>
            <a:r>
              <a:rPr lang="de-DE" sz="4000" b="1" dirty="0"/>
              <a:t>Wie begleiten wir ein Kind dahin?</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normAutofit/>
          </a:bodyPr>
          <a:lstStyle/>
          <a:p>
            <a:endParaRPr lang="de-DE" sz="2400" b="1" dirty="0">
              <a:effectLst/>
            </a:endParaRPr>
          </a:p>
          <a:p>
            <a:pPr marL="578358" lvl="1" indent="-285750"/>
            <a:r>
              <a:rPr lang="de-DE" sz="2400" b="1" dirty="0"/>
              <a:t>Handlungsbegleitendes Sprechen</a:t>
            </a:r>
          </a:p>
          <a:p>
            <a:pPr marL="578358" lvl="1" indent="-285750"/>
            <a:r>
              <a:rPr lang="de-DE" sz="2400" b="1" dirty="0">
                <a:effectLst/>
              </a:rPr>
              <a:t>Immer wieder, in allen relevanten S</a:t>
            </a:r>
            <a:r>
              <a:rPr lang="de-DE" sz="2400" b="1" dirty="0"/>
              <a:t>ituationen </a:t>
            </a:r>
            <a:r>
              <a:rPr lang="de-DE" sz="2400" b="1" dirty="0">
                <a:effectLst/>
              </a:rPr>
              <a:t>bewusst in ganzen Sätzen sprechen.</a:t>
            </a:r>
          </a:p>
          <a:p>
            <a:pPr marL="578358" lvl="1" indent="-285750"/>
            <a:r>
              <a:rPr lang="de-DE" sz="2400" b="1" dirty="0"/>
              <a:t>Kurze Geschichten erzählen, Geschichtensäckchen</a:t>
            </a:r>
          </a:p>
          <a:p>
            <a:pPr marL="578358" lvl="1" indent="-285750"/>
            <a:r>
              <a:rPr lang="de-DE" sz="2400" b="1" dirty="0">
                <a:effectLst/>
              </a:rPr>
              <a:t>Über Bilder und Fotos sprechen (Frage: „Was passiert denn da?“)</a:t>
            </a:r>
          </a:p>
          <a:p>
            <a:pPr marL="578358" lvl="1" indent="-285750"/>
            <a:r>
              <a:rPr lang="de-DE" sz="2400" b="1" dirty="0"/>
              <a:t>Dem Kind aufmerksam zuhören</a:t>
            </a:r>
            <a:endParaRPr lang="de-DE" sz="2400" b="1" dirty="0">
              <a:effectLst/>
            </a:endParaRPr>
          </a:p>
          <a:p>
            <a:pPr marL="578358" lvl="1" indent="-285750"/>
            <a:r>
              <a:rPr lang="de-DE" sz="2400" b="1" dirty="0"/>
              <a:t>Korrektives Feedback</a:t>
            </a:r>
          </a:p>
          <a:p>
            <a:pPr marL="578358" lvl="1" indent="-285750"/>
            <a:r>
              <a:rPr lang="de-DE" sz="2400" b="1" dirty="0">
                <a:effectLst/>
              </a:rPr>
              <a:t>Wiederholen!!!</a:t>
            </a:r>
          </a:p>
          <a:p>
            <a:endParaRPr lang="de-DE" dirty="0">
              <a:effectLst/>
            </a:endParaRPr>
          </a:p>
        </p:txBody>
      </p:sp>
      <p:sp>
        <p:nvSpPr>
          <p:cNvPr id="3" name="Fußzeilenplatzhalter 2">
            <a:extLst>
              <a:ext uri="{FF2B5EF4-FFF2-40B4-BE49-F238E27FC236}">
                <a16:creationId xmlns:a16="http://schemas.microsoft.com/office/drawing/2014/main" id="{83920599-5E10-D072-4515-DAB236FCAACE}"/>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7810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BB9B80A-773E-48C3-F9FD-89BF750D4AFF}"/>
              </a:ext>
            </a:extLst>
          </p:cNvPr>
          <p:cNvSpPr>
            <a:spLocks noGrp="1"/>
          </p:cNvSpPr>
          <p:nvPr>
            <p:ph type="title"/>
          </p:nvPr>
        </p:nvSpPr>
        <p:spPr/>
        <p:txBody>
          <a:bodyPr/>
          <a:lstStyle/>
          <a:p>
            <a:r>
              <a:rPr lang="de-DE" dirty="0"/>
              <a:t>Mythen oder Wahrheiten?</a:t>
            </a:r>
          </a:p>
        </p:txBody>
      </p:sp>
      <p:sp>
        <p:nvSpPr>
          <p:cNvPr id="4" name="Fußzeilenplatzhalter 3">
            <a:extLst>
              <a:ext uri="{FF2B5EF4-FFF2-40B4-BE49-F238E27FC236}">
                <a16:creationId xmlns:a16="http://schemas.microsoft.com/office/drawing/2014/main" id="{A439034D-8DDA-5CF4-C48A-89D65BF9DEEC}"/>
              </a:ext>
            </a:extLst>
          </p:cNvPr>
          <p:cNvSpPr>
            <a:spLocks noGrp="1"/>
          </p:cNvSpPr>
          <p:nvPr>
            <p:ph type="ftr" sz="quarter" idx="11"/>
          </p:nvPr>
        </p:nvSpPr>
        <p:spPr/>
        <p:txBody>
          <a:bodyPr/>
          <a:lstStyle/>
          <a:p>
            <a:r>
              <a:rPr lang="de-DE"/>
              <a:t>Mehrsprachigkeit    Stadt Köln     Susanne Kühn  22./23.5.2025</a:t>
            </a:r>
          </a:p>
        </p:txBody>
      </p:sp>
      <p:sp>
        <p:nvSpPr>
          <p:cNvPr id="6" name="Inhaltsplatzhalter 5">
            <a:extLst>
              <a:ext uri="{FF2B5EF4-FFF2-40B4-BE49-F238E27FC236}">
                <a16:creationId xmlns:a16="http://schemas.microsoft.com/office/drawing/2014/main" id="{500867A3-9B00-487B-E719-B9FE2CBD00FC}"/>
              </a:ext>
            </a:extLst>
          </p:cNvPr>
          <p:cNvSpPr>
            <a:spLocks noGrp="1"/>
          </p:cNvSpPr>
          <p:nvPr>
            <p:ph sz="quarter" idx="1"/>
          </p:nvPr>
        </p:nvSpPr>
        <p:spPr/>
        <p:txBody>
          <a:bodyPr/>
          <a:lstStyle/>
          <a:p>
            <a:r>
              <a:rPr lang="de-DE" dirty="0">
                <a:hlinkClick r:id="rId2"/>
              </a:rPr>
              <a:t>https://integration.stiftung-kinder-forschen.de/themen/sprachfoerderung/6-mythen-zur-sprachentwicklung</a:t>
            </a:r>
            <a:endParaRPr lang="de-DE" dirty="0"/>
          </a:p>
          <a:p>
            <a:r>
              <a:rPr lang="de-DE" dirty="0">
                <a:hlinkClick r:id="rId3"/>
              </a:rPr>
              <a:t>https://nifbe.de/fachbeitraege/mehrsprachigkeit-mehr-sprache-wagen/</a:t>
            </a:r>
            <a:endParaRPr lang="de-DE" dirty="0"/>
          </a:p>
          <a:p>
            <a:r>
              <a:rPr lang="de-DE" dirty="0"/>
              <a:t>Poster: </a:t>
            </a:r>
            <a:r>
              <a:rPr lang="de-DE" dirty="0">
                <a:hlinkClick r:id="rId4"/>
              </a:rPr>
              <a:t>https://www.linguistik.hu-berlin.de/en/institut-en/professuren-en/rueg/7Punkte</a:t>
            </a:r>
            <a:endParaRPr lang="de-DE" dirty="0"/>
          </a:p>
          <a:p>
            <a:pPr marL="0" indent="0">
              <a:buNone/>
            </a:pPr>
            <a:endParaRPr lang="de-DE" dirty="0"/>
          </a:p>
        </p:txBody>
      </p:sp>
    </p:spTree>
    <p:extLst>
      <p:ext uri="{BB962C8B-B14F-4D97-AF65-F5344CB8AC3E}">
        <p14:creationId xmlns:p14="http://schemas.microsoft.com/office/powerpoint/2010/main" val="149245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sz="4000" b="1" dirty="0">
                <a:solidFill>
                  <a:schemeClr val="tx1"/>
                </a:solidFill>
              </a:rPr>
              <a:t>Sprachverhalten der päd. Fachkräfte</a:t>
            </a:r>
          </a:p>
        </p:txBody>
      </p:sp>
      <p:sp>
        <p:nvSpPr>
          <p:cNvPr id="5" name="Inhaltsplatzhalter 4"/>
          <p:cNvSpPr>
            <a:spLocks noGrp="1"/>
          </p:cNvSpPr>
          <p:nvPr>
            <p:ph idx="1"/>
          </p:nvPr>
        </p:nvSpPr>
        <p:spPr/>
        <p:txBody>
          <a:bodyPr>
            <a:normAutofit fontScale="92500" lnSpcReduction="10000"/>
          </a:bodyPr>
          <a:lstStyle/>
          <a:p>
            <a:pPr>
              <a:buFont typeface="Arial" panose="020B0604020202020204" pitchFamily="34" charset="0"/>
              <a:buChar char="•"/>
            </a:pPr>
            <a:r>
              <a:rPr lang="de-DE" sz="3600" b="1" dirty="0"/>
              <a:t>Gemeinsame Aufmerksamkeit</a:t>
            </a:r>
          </a:p>
          <a:p>
            <a:pPr>
              <a:buFont typeface="Arial" panose="020B0604020202020204" pitchFamily="34" charset="0"/>
              <a:buChar char="•"/>
            </a:pPr>
            <a:r>
              <a:rPr lang="de-DE" sz="3600" b="1" dirty="0"/>
              <a:t>Handlungsbegleitendes Sprechen</a:t>
            </a:r>
          </a:p>
          <a:p>
            <a:pPr>
              <a:buFont typeface="Arial" panose="020B0604020202020204" pitchFamily="34" charset="0"/>
              <a:buChar char="•"/>
            </a:pPr>
            <a:r>
              <a:rPr lang="de-DE" sz="3600" b="1" dirty="0"/>
              <a:t>Wiederholung</a:t>
            </a:r>
          </a:p>
          <a:p>
            <a:pPr>
              <a:buFont typeface="Arial" panose="020B0604020202020204" pitchFamily="34" charset="0"/>
              <a:buChar char="•"/>
            </a:pPr>
            <a:r>
              <a:rPr lang="de-DE" sz="3600" b="1" dirty="0"/>
              <a:t>Erweiterung</a:t>
            </a:r>
          </a:p>
          <a:p>
            <a:pPr>
              <a:buFont typeface="Arial" panose="020B0604020202020204" pitchFamily="34" charset="0"/>
              <a:buChar char="•"/>
            </a:pPr>
            <a:r>
              <a:rPr lang="de-DE" sz="3600" b="1" dirty="0"/>
              <a:t>Indirekte Korrektur</a:t>
            </a:r>
          </a:p>
          <a:p>
            <a:pPr>
              <a:buFont typeface="Arial" panose="020B0604020202020204" pitchFamily="34" charset="0"/>
              <a:buChar char="•"/>
            </a:pPr>
            <a:r>
              <a:rPr lang="de-DE" sz="3600" b="1" dirty="0"/>
              <a:t>Fragenstellen</a:t>
            </a:r>
          </a:p>
          <a:p>
            <a:pPr>
              <a:buFont typeface="Arial" panose="020B0604020202020204" pitchFamily="34" charset="0"/>
              <a:buChar char="•"/>
            </a:pPr>
            <a:r>
              <a:rPr lang="de-DE" sz="3600" b="1" dirty="0"/>
              <a:t>Verständnissicherung</a:t>
            </a:r>
          </a:p>
          <a:p>
            <a:pPr>
              <a:buFont typeface="Arial" panose="020B0604020202020204" pitchFamily="34" charset="0"/>
              <a:buChar char="•"/>
            </a:pPr>
            <a:r>
              <a:rPr lang="de-DE" sz="3600" b="1" dirty="0"/>
              <a:t>Inhaltliche Rückmeldung</a:t>
            </a:r>
          </a:p>
          <a:p>
            <a:endParaRPr lang="de-DE" sz="3200" dirty="0"/>
          </a:p>
        </p:txBody>
      </p:sp>
      <p:sp>
        <p:nvSpPr>
          <p:cNvPr id="7" name="Inhaltsplatzhalter 4">
            <a:extLst>
              <a:ext uri="{FF2B5EF4-FFF2-40B4-BE49-F238E27FC236}">
                <a16:creationId xmlns:a16="http://schemas.microsoft.com/office/drawing/2014/main" id="{0EBDA47E-B314-4320-A1A0-C1E8623754B8}"/>
              </a:ext>
            </a:extLst>
          </p:cNvPr>
          <p:cNvSpPr txBox="1">
            <a:spLocks/>
          </p:cNvSpPr>
          <p:nvPr/>
        </p:nvSpPr>
        <p:spPr>
          <a:xfrm>
            <a:off x="2289048" y="1752600"/>
            <a:ext cx="8153400" cy="4495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de-DE" sz="3200" dirty="0"/>
          </a:p>
        </p:txBody>
      </p:sp>
      <p:sp>
        <p:nvSpPr>
          <p:cNvPr id="2" name="Fußzeilenplatzhalter 1">
            <a:extLst>
              <a:ext uri="{FF2B5EF4-FFF2-40B4-BE49-F238E27FC236}">
                <a16:creationId xmlns:a16="http://schemas.microsoft.com/office/drawing/2014/main" id="{374C92FB-5E90-9A90-CAD6-2996EABAB625}"/>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98432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6A5BC-8527-44F9-A8B7-D1535799847A}"/>
              </a:ext>
            </a:extLst>
          </p:cNvPr>
          <p:cNvSpPr>
            <a:spLocks noGrp="1"/>
          </p:cNvSpPr>
          <p:nvPr>
            <p:ph type="title"/>
          </p:nvPr>
        </p:nvSpPr>
        <p:spPr/>
        <p:txBody>
          <a:bodyPr/>
          <a:lstStyle/>
          <a:p>
            <a:r>
              <a:rPr lang="de-DE" b="1" dirty="0"/>
              <a:t>Zur Vertiefung</a:t>
            </a:r>
          </a:p>
        </p:txBody>
      </p:sp>
      <p:sp>
        <p:nvSpPr>
          <p:cNvPr id="3" name="Inhaltsplatzhalter 2">
            <a:extLst>
              <a:ext uri="{FF2B5EF4-FFF2-40B4-BE49-F238E27FC236}">
                <a16:creationId xmlns:a16="http://schemas.microsoft.com/office/drawing/2014/main" id="{C53E3E17-F3BF-4C1F-A138-AC5FD473E139}"/>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de-DE" sz="2800" dirty="0"/>
              <a:t>Kühn, Susanne (2019). Frühe Mehrsprachigkeit im Kita-Alltag begleiten. Kita-Fachtexte. </a:t>
            </a:r>
            <a:r>
              <a:rPr lang="de-DE" sz="2600" b="1" u="none" strike="noStrike" kern="150" dirty="0">
                <a:solidFill>
                  <a:srgbClr val="32828A"/>
                </a:solidFill>
                <a:effectLst/>
                <a:latin typeface="Calibri Light" panose="020F0302020204030204" pitchFamily="34" charset="0"/>
                <a:ea typeface="Times New Roman" panose="02020603050405020304" pitchFamily="18" charset="0"/>
                <a:cs typeface="F"/>
                <a:hlinkClick r:id="rId2"/>
              </a:rPr>
              <a:t>https://www.kita-fachtexte.de/de/fachtexte-finden/fruehe-mehrsprachigkeit-im-kita-alltag-begleiten</a:t>
            </a:r>
            <a:endParaRPr lang="de-DE" sz="2600" b="1" dirty="0"/>
          </a:p>
          <a:p>
            <a:pPr>
              <a:buFont typeface="Wingdings" panose="05000000000000000000" pitchFamily="2" charset="2"/>
              <a:buChar char="§"/>
            </a:pPr>
            <a:r>
              <a:rPr lang="de-DE" sz="2800" dirty="0"/>
              <a:t>Broschüre „Mut zur Mehrsprachigkeit“ </a:t>
            </a:r>
            <a:r>
              <a:rPr lang="de-DE" sz="2800" dirty="0">
                <a:hlinkClick r:id="rId3"/>
              </a:rPr>
              <a:t>https://www.raa-mv.de/download/mut-zur-mehrsprachigkeit/</a:t>
            </a:r>
            <a:r>
              <a:rPr lang="de-DE" sz="2800" dirty="0"/>
              <a:t>  </a:t>
            </a:r>
          </a:p>
          <a:p>
            <a:pPr>
              <a:buFont typeface="Wingdings" panose="05000000000000000000" pitchFamily="2" charset="2"/>
              <a:buChar char="§"/>
            </a:pPr>
            <a:r>
              <a:rPr lang="de-DE" sz="2800" dirty="0"/>
              <a:t>Ritterfeld, U. &amp; Niebuhr-Siebert, S. (2015). </a:t>
            </a:r>
            <a:r>
              <a:rPr lang="de-DE" sz="2800" b="1" dirty="0"/>
              <a:t>13 goldene Regeln zur Sprachförderung mit heimatvertriebenen Kindern ohne Deutschkenntnisse in unseren Kindertagesstätten</a:t>
            </a:r>
            <a:r>
              <a:rPr lang="de-DE" sz="2800" dirty="0"/>
              <a:t>. Verfügbar unter: </a:t>
            </a:r>
            <a:r>
              <a:rPr lang="de-DE" sz="2800" dirty="0">
                <a:hlinkClick r:id="rId4"/>
              </a:rPr>
              <a:t>https://eldorado.tu-dortmund.de/bitstream/2003/36367/1/Sprachfoerderung-heimatvertriebener-Kinder_Kita.pdf</a:t>
            </a:r>
            <a:r>
              <a:rPr lang="de-DE" sz="2800" dirty="0"/>
              <a:t> </a:t>
            </a:r>
          </a:p>
          <a:p>
            <a:pPr>
              <a:buFont typeface="Wingdings" panose="05000000000000000000" pitchFamily="2" charset="2"/>
              <a:buChar char="§"/>
            </a:pPr>
            <a:r>
              <a:rPr lang="de-DE" sz="2800" b="1" dirty="0" err="1"/>
              <a:t>Scharff</a:t>
            </a:r>
            <a:r>
              <a:rPr lang="de-DE" sz="2800" b="1" dirty="0"/>
              <a:t> </a:t>
            </a:r>
            <a:r>
              <a:rPr lang="de-DE" sz="2800" b="1" dirty="0" err="1"/>
              <a:t>Rethfeld</a:t>
            </a:r>
            <a:r>
              <a:rPr lang="de-DE" sz="2800" b="1" dirty="0"/>
              <a:t>, W. (2018). Viele Sprachen sprechen</a:t>
            </a:r>
            <a:r>
              <a:rPr lang="de-DE" sz="2800" dirty="0"/>
              <a:t>. Kindergarten heute 6/2018, Seite 16-18. Verfügbar unter: </a:t>
            </a:r>
            <a:r>
              <a:rPr lang="de-DE" sz="2800" dirty="0">
                <a:hlinkClick r:id="rId5"/>
              </a:rPr>
              <a:t>https://www.herder.de/kiga-heute/fachmagazin/archiv/2018-48-jg/6-7-2018/viele-sprachen-sprechen-bedeutung-von-mehrsprachigkeit-fuer-die-sprachentwicklung/</a:t>
            </a:r>
            <a:endParaRPr lang="de-DE" sz="2800" dirty="0"/>
          </a:p>
          <a:p>
            <a:pPr>
              <a:buFont typeface="Wingdings" panose="05000000000000000000" pitchFamily="2" charset="2"/>
              <a:buChar char="§"/>
            </a:pPr>
            <a:endParaRPr lang="de-DE" sz="2800" dirty="0"/>
          </a:p>
          <a:p>
            <a:pPr marL="0" indent="0">
              <a:buNone/>
            </a:pPr>
            <a:endParaRPr lang="de-DE" sz="2800" dirty="0"/>
          </a:p>
          <a:p>
            <a:pPr>
              <a:buFont typeface="Wingdings" panose="05000000000000000000" pitchFamily="2" charset="2"/>
              <a:buChar char="§"/>
            </a:pPr>
            <a:endParaRPr lang="de-DE" sz="2800" dirty="0"/>
          </a:p>
          <a:p>
            <a:pPr marL="0" indent="0">
              <a:buNone/>
            </a:pPr>
            <a:endParaRPr lang="de-DE" dirty="0"/>
          </a:p>
        </p:txBody>
      </p:sp>
      <p:sp>
        <p:nvSpPr>
          <p:cNvPr id="4" name="Fußzeilenplatzhalter 3">
            <a:extLst>
              <a:ext uri="{FF2B5EF4-FFF2-40B4-BE49-F238E27FC236}">
                <a16:creationId xmlns:a16="http://schemas.microsoft.com/office/drawing/2014/main" id="{26525331-76CF-4F61-A75B-E2D1EAA8F3D2}"/>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425145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6A5BC-8527-44F9-A8B7-D1535799847A}"/>
              </a:ext>
            </a:extLst>
          </p:cNvPr>
          <p:cNvSpPr>
            <a:spLocks noGrp="1"/>
          </p:cNvSpPr>
          <p:nvPr>
            <p:ph type="title"/>
          </p:nvPr>
        </p:nvSpPr>
        <p:spPr/>
        <p:txBody>
          <a:bodyPr/>
          <a:lstStyle/>
          <a:p>
            <a:r>
              <a:rPr lang="de-DE" b="1" dirty="0"/>
              <a:t>Links und Literatur</a:t>
            </a:r>
          </a:p>
        </p:txBody>
      </p:sp>
      <p:sp>
        <p:nvSpPr>
          <p:cNvPr id="3" name="Inhaltsplatzhalter 2">
            <a:extLst>
              <a:ext uri="{FF2B5EF4-FFF2-40B4-BE49-F238E27FC236}">
                <a16:creationId xmlns:a16="http://schemas.microsoft.com/office/drawing/2014/main" id="{C53E3E17-F3BF-4C1F-A138-AC5FD473E139}"/>
              </a:ext>
            </a:extLst>
          </p:cNvPr>
          <p:cNvSpPr>
            <a:spLocks noGrp="1"/>
          </p:cNvSpPr>
          <p:nvPr>
            <p:ph idx="1"/>
          </p:nvPr>
        </p:nvSpPr>
        <p:spPr/>
        <p:txBody>
          <a:bodyPr>
            <a:normAutofit fontScale="92500" lnSpcReduction="10000"/>
          </a:bodyPr>
          <a:lstStyle/>
          <a:p>
            <a:r>
              <a:rPr lang="de-DE" sz="2800" dirty="0">
                <a:effectLst/>
                <a:ea typeface="Times New Roman" panose="02020603050405020304" pitchFamily="18" charset="0"/>
                <a:cs typeface="Century Gothic" panose="020B0502020202020204" pitchFamily="34" charset="0"/>
              </a:rPr>
              <a:t>Spiekermann, Lena (2022): Hör mal wer ich bin. Betrifft Kinder 09/10-2022, Seite 6-9. </a:t>
            </a:r>
            <a:r>
              <a:rPr lang="de-DE" sz="2800" dirty="0">
                <a:effectLst/>
                <a:ea typeface="Times New Roman" panose="02020603050405020304" pitchFamily="18" charset="0"/>
                <a:cs typeface="Century Gothic" panose="020B0502020202020204" pitchFamily="34" charset="0"/>
                <a:hlinkClick r:id="rId2"/>
              </a:rPr>
              <a:t>http://verlagdasnetz.com/zeitschrift/betrifft-kinder/betrifft-kinder-2022/bk-09-10-2022/2399-hoer-mal-wer-ich-bin.html</a:t>
            </a:r>
            <a:r>
              <a:rPr lang="de-DE" sz="2800" dirty="0">
                <a:effectLst/>
                <a:ea typeface="Times New Roman" panose="02020603050405020304" pitchFamily="18" charset="0"/>
                <a:cs typeface="Century Gothic" panose="020B0502020202020204" pitchFamily="34" charset="0"/>
              </a:rPr>
              <a:t> </a:t>
            </a:r>
          </a:p>
          <a:p>
            <a:r>
              <a:rPr lang="de-DE" dirty="0" err="1"/>
              <a:t>Chilla</a:t>
            </a:r>
            <a:r>
              <a:rPr lang="de-DE" dirty="0"/>
              <a:t>, Solveig, 2020. </a:t>
            </a:r>
            <a:r>
              <a:rPr lang="de-DE" i="1" dirty="0"/>
              <a:t>Mehrsprachigkeit</a:t>
            </a:r>
            <a:r>
              <a:rPr lang="de-DE" dirty="0"/>
              <a:t> [online]. </a:t>
            </a:r>
            <a:r>
              <a:rPr lang="de-DE" i="1" dirty="0" err="1"/>
              <a:t>socialnet</a:t>
            </a:r>
            <a:r>
              <a:rPr lang="de-DE" i="1" dirty="0"/>
              <a:t> Lexikon.</a:t>
            </a:r>
            <a:r>
              <a:rPr lang="de-DE" dirty="0"/>
              <a:t> Bonn: </a:t>
            </a:r>
            <a:r>
              <a:rPr lang="de-DE" dirty="0" err="1"/>
              <a:t>socialnet</a:t>
            </a:r>
            <a:r>
              <a:rPr lang="de-DE" dirty="0"/>
              <a:t>, 05.06.2020 [Zugriff am: 17.05.2021]. Verfügbar unter: </a:t>
            </a:r>
            <a:r>
              <a:rPr lang="de-DE" dirty="0">
                <a:hlinkClick r:id="rId3"/>
              </a:rPr>
              <a:t>https://www.socialnet.de/lexikon/Mehrsprachigkeit</a:t>
            </a:r>
            <a:r>
              <a:rPr lang="de-DE" dirty="0"/>
              <a:t> </a:t>
            </a:r>
          </a:p>
          <a:p>
            <a:r>
              <a:rPr lang="de-DE" dirty="0"/>
              <a:t>Fachlich fit! Sprachliche Bildung aus dem Effeff. Qualifizierungsplattform  für Kita-Teams und die frühpädagogische Aus-, Fort- und Weiterbildung. München: Staatsinstitut für Frühpädagogik (IFP). Verfügbar unter: </a:t>
            </a:r>
            <a:r>
              <a:rPr lang="de-DE" dirty="0">
                <a:hlinkClick r:id="rId4"/>
              </a:rPr>
              <a:t>https://www.ifp.bayern.de/veroeffentlichungen/fachlich_fit.php</a:t>
            </a:r>
            <a:r>
              <a:rPr lang="de-DE" dirty="0"/>
              <a:t> </a:t>
            </a:r>
          </a:p>
        </p:txBody>
      </p:sp>
      <p:sp>
        <p:nvSpPr>
          <p:cNvPr id="4" name="Fußzeilenplatzhalter 3">
            <a:extLst>
              <a:ext uri="{FF2B5EF4-FFF2-40B4-BE49-F238E27FC236}">
                <a16:creationId xmlns:a16="http://schemas.microsoft.com/office/drawing/2014/main" id="{26525331-76CF-4F61-A75B-E2D1EAA8F3D2}"/>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56297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6A5BC-8527-44F9-A8B7-D1535799847A}"/>
              </a:ext>
            </a:extLst>
          </p:cNvPr>
          <p:cNvSpPr>
            <a:spLocks noGrp="1"/>
          </p:cNvSpPr>
          <p:nvPr>
            <p:ph type="title"/>
          </p:nvPr>
        </p:nvSpPr>
        <p:spPr/>
        <p:txBody>
          <a:bodyPr/>
          <a:lstStyle/>
          <a:p>
            <a:r>
              <a:rPr lang="de-DE" b="1" dirty="0"/>
              <a:t>Links und Literatur</a:t>
            </a:r>
          </a:p>
        </p:txBody>
      </p:sp>
      <p:sp>
        <p:nvSpPr>
          <p:cNvPr id="3" name="Inhaltsplatzhalter 2">
            <a:extLst>
              <a:ext uri="{FF2B5EF4-FFF2-40B4-BE49-F238E27FC236}">
                <a16:creationId xmlns:a16="http://schemas.microsoft.com/office/drawing/2014/main" id="{C53E3E17-F3BF-4C1F-A138-AC5FD473E139}"/>
              </a:ext>
            </a:extLst>
          </p:cNvPr>
          <p:cNvSpPr>
            <a:spLocks noGrp="1"/>
          </p:cNvSpPr>
          <p:nvPr>
            <p:ph idx="1"/>
          </p:nvPr>
        </p:nvSpPr>
        <p:spPr/>
        <p:txBody>
          <a:bodyPr>
            <a:normAutofit/>
          </a:bodyPr>
          <a:lstStyle/>
          <a:p>
            <a:endParaRPr lang="de-DE" dirty="0"/>
          </a:p>
          <a:p>
            <a:r>
              <a:rPr lang="de-DE" dirty="0"/>
              <a:t>Prof. </a:t>
            </a:r>
            <a:r>
              <a:rPr lang="de-DE" dirty="0" err="1"/>
              <a:t>Panagiotopoulou</a:t>
            </a:r>
            <a:r>
              <a:rPr lang="de-DE" dirty="0"/>
              <a:t> im Video: </a:t>
            </a:r>
            <a:r>
              <a:rPr lang="de-DE" dirty="0">
                <a:hlinkClick r:id="rId2"/>
              </a:rPr>
              <a:t>https://www.youtube.com/watch?v=B9pRImlLxu4</a:t>
            </a:r>
            <a:r>
              <a:rPr lang="de-DE" dirty="0"/>
              <a:t> </a:t>
            </a:r>
          </a:p>
        </p:txBody>
      </p:sp>
      <p:sp>
        <p:nvSpPr>
          <p:cNvPr id="4" name="Fußzeilenplatzhalter 3">
            <a:extLst>
              <a:ext uri="{FF2B5EF4-FFF2-40B4-BE49-F238E27FC236}">
                <a16:creationId xmlns:a16="http://schemas.microsoft.com/office/drawing/2014/main" id="{26525331-76CF-4F61-A75B-E2D1EAA8F3D2}"/>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4027495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C3877-EAE4-D306-EEC2-CDF431BE5578}"/>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0753386A-CD9F-3DD9-325C-3AC3620167DB}"/>
              </a:ext>
            </a:extLst>
          </p:cNvPr>
          <p:cNvSpPr>
            <a:spLocks noGrp="1"/>
          </p:cNvSpPr>
          <p:nvPr>
            <p:ph type="body" idx="1"/>
          </p:nvPr>
        </p:nvSpPr>
        <p:spPr>
          <a:xfrm>
            <a:off x="1828801" y="2743200"/>
            <a:ext cx="8189914" cy="3134072"/>
          </a:xfrm>
        </p:spPr>
        <p:txBody>
          <a:bodyPr>
            <a:normAutofit/>
          </a:bodyPr>
          <a:lstStyle/>
          <a:p>
            <a:r>
              <a:rPr lang="de-DE" b="1" dirty="0"/>
              <a:t>Stadt Köln</a:t>
            </a:r>
          </a:p>
          <a:p>
            <a:endParaRPr lang="de-DE" sz="2000" b="1" dirty="0"/>
          </a:p>
          <a:p>
            <a:r>
              <a:rPr lang="de-DE" sz="2000" b="1" dirty="0"/>
              <a:t>22./23.5.2025</a:t>
            </a:r>
          </a:p>
          <a:p>
            <a:endParaRPr lang="de-DE" sz="2000" b="1" dirty="0"/>
          </a:p>
          <a:p>
            <a:r>
              <a:rPr lang="de-DE" sz="2000" b="1" dirty="0"/>
              <a:t>Susanne Kühn</a:t>
            </a:r>
          </a:p>
        </p:txBody>
      </p:sp>
      <p:sp>
        <p:nvSpPr>
          <p:cNvPr id="4" name="Titel 3">
            <a:extLst>
              <a:ext uri="{FF2B5EF4-FFF2-40B4-BE49-F238E27FC236}">
                <a16:creationId xmlns:a16="http://schemas.microsoft.com/office/drawing/2014/main" id="{659F45E8-985A-6ABC-1B59-9F0C2CCA5154}"/>
              </a:ext>
            </a:extLst>
          </p:cNvPr>
          <p:cNvSpPr>
            <a:spLocks noGrp="1"/>
          </p:cNvSpPr>
          <p:nvPr>
            <p:ph type="title"/>
          </p:nvPr>
        </p:nvSpPr>
        <p:spPr/>
        <p:txBody>
          <a:bodyPr>
            <a:noAutofit/>
          </a:bodyPr>
          <a:lstStyle/>
          <a:p>
            <a:r>
              <a:rPr lang="de-DE" sz="3200" b="1" dirty="0"/>
              <a:t>Mehrsprachigkeit 	TAG 2</a:t>
            </a:r>
          </a:p>
        </p:txBody>
      </p:sp>
      <p:pic>
        <p:nvPicPr>
          <p:cNvPr id="6" name="Grafik 5" descr="SUK-LO-01.jpg">
            <a:extLst>
              <a:ext uri="{FF2B5EF4-FFF2-40B4-BE49-F238E27FC236}">
                <a16:creationId xmlns:a16="http://schemas.microsoft.com/office/drawing/2014/main" id="{147C8701-6B20-E2F6-5248-3B03F7FC942F}"/>
              </a:ext>
            </a:extLst>
          </p:cNvPr>
          <p:cNvPicPr>
            <a:picLocks noChangeAspect="1"/>
          </p:cNvPicPr>
          <p:nvPr/>
        </p:nvPicPr>
        <p:blipFill>
          <a:blip r:embed="rId3" cstate="print"/>
          <a:stretch>
            <a:fillRect/>
          </a:stretch>
        </p:blipFill>
        <p:spPr>
          <a:xfrm>
            <a:off x="10525366" y="5745460"/>
            <a:ext cx="1607176" cy="990600"/>
          </a:xfrm>
          <a:prstGeom prst="rect">
            <a:avLst/>
          </a:prstGeom>
        </p:spPr>
      </p:pic>
      <p:sp>
        <p:nvSpPr>
          <p:cNvPr id="7" name="Fußzeilenplatzhalter 6">
            <a:extLst>
              <a:ext uri="{FF2B5EF4-FFF2-40B4-BE49-F238E27FC236}">
                <a16:creationId xmlns:a16="http://schemas.microsoft.com/office/drawing/2014/main" id="{AB743D9D-4B8B-5801-B507-18E31D8F73C8}"/>
              </a:ext>
            </a:extLst>
          </p:cNvPr>
          <p:cNvSpPr>
            <a:spLocks noGrp="1"/>
          </p:cNvSpPr>
          <p:nvPr>
            <p:ph type="ftr" sz="quarter" idx="12"/>
          </p:nvPr>
        </p:nvSpPr>
        <p:spPr/>
        <p:txBody>
          <a:bodyPr/>
          <a:lstStyle/>
          <a:p>
            <a:r>
              <a:rPr lang="de-DE"/>
              <a:t>Mehrsprachigkeit    Stadt Köln     Susanne Kühn  22./23.5.2025</a:t>
            </a:r>
            <a:endParaRPr lang="de-DE" dirty="0"/>
          </a:p>
        </p:txBody>
      </p:sp>
    </p:spTree>
    <p:extLst>
      <p:ext uri="{BB962C8B-B14F-4D97-AF65-F5344CB8AC3E}">
        <p14:creationId xmlns:p14="http://schemas.microsoft.com/office/powerpoint/2010/main" val="106666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D9380B6-1946-828F-3BB5-708E4753DC8B}"/>
              </a:ext>
            </a:extLst>
          </p:cNvPr>
          <p:cNvSpPr>
            <a:spLocks noGrp="1"/>
          </p:cNvSpPr>
          <p:nvPr>
            <p:ph type="body" idx="1"/>
          </p:nvPr>
        </p:nvSpPr>
        <p:spPr/>
        <p:txBody>
          <a:bodyPr/>
          <a:lstStyle/>
          <a:p>
            <a:endParaRPr lang="de-DE"/>
          </a:p>
        </p:txBody>
      </p:sp>
      <p:sp>
        <p:nvSpPr>
          <p:cNvPr id="2" name="Titel 1">
            <a:extLst>
              <a:ext uri="{FF2B5EF4-FFF2-40B4-BE49-F238E27FC236}">
                <a16:creationId xmlns:a16="http://schemas.microsoft.com/office/drawing/2014/main" id="{B11AADC0-5DA9-F9EC-41ED-866A3F7375CF}"/>
              </a:ext>
            </a:extLst>
          </p:cNvPr>
          <p:cNvSpPr>
            <a:spLocks noGrp="1"/>
          </p:cNvSpPr>
          <p:nvPr>
            <p:ph type="title"/>
          </p:nvPr>
        </p:nvSpPr>
        <p:spPr/>
        <p:txBody>
          <a:bodyPr/>
          <a:lstStyle/>
          <a:p>
            <a:r>
              <a:rPr lang="de-DE" b="1" dirty="0"/>
              <a:t>Geschichtensäckchen</a:t>
            </a:r>
          </a:p>
        </p:txBody>
      </p:sp>
      <p:sp>
        <p:nvSpPr>
          <p:cNvPr id="4" name="Fußzeilenplatzhalter 3">
            <a:extLst>
              <a:ext uri="{FF2B5EF4-FFF2-40B4-BE49-F238E27FC236}">
                <a16:creationId xmlns:a16="http://schemas.microsoft.com/office/drawing/2014/main" id="{6F3C09F6-3474-EFB3-CB7D-293BD20DB792}"/>
              </a:ext>
            </a:extLst>
          </p:cNvPr>
          <p:cNvSpPr>
            <a:spLocks noGrp="1"/>
          </p:cNvSpPr>
          <p:nvPr>
            <p:ph type="ftr" sz="quarter" idx="12"/>
          </p:nvPr>
        </p:nvSpPr>
        <p:spPr/>
        <p:txBody>
          <a:bodyPr/>
          <a:lstStyle/>
          <a:p>
            <a:r>
              <a:rPr lang="de-DE"/>
              <a:t>Mehrsprachigkeit    Stadt Köln     Susanne Kühn  22./23.5.2025</a:t>
            </a:r>
          </a:p>
        </p:txBody>
      </p:sp>
    </p:spTree>
    <p:extLst>
      <p:ext uri="{BB962C8B-B14F-4D97-AF65-F5344CB8AC3E}">
        <p14:creationId xmlns:p14="http://schemas.microsoft.com/office/powerpoint/2010/main" val="33392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87B7B-D7E1-4FCD-903C-B716228DACC4}"/>
              </a:ext>
            </a:extLst>
          </p:cNvPr>
          <p:cNvSpPr>
            <a:spLocks noGrp="1"/>
          </p:cNvSpPr>
          <p:nvPr>
            <p:ph type="title"/>
          </p:nvPr>
        </p:nvSpPr>
        <p:spPr/>
        <p:txBody>
          <a:bodyPr/>
          <a:lstStyle/>
          <a:p>
            <a:r>
              <a:rPr lang="de-DE" b="1" dirty="0"/>
              <a:t>Der Frosch fängt eine Fliege</a:t>
            </a:r>
          </a:p>
        </p:txBody>
      </p:sp>
      <p:sp>
        <p:nvSpPr>
          <p:cNvPr id="4" name="Fußzeilenplatzhalter 3">
            <a:extLst>
              <a:ext uri="{FF2B5EF4-FFF2-40B4-BE49-F238E27FC236}">
                <a16:creationId xmlns:a16="http://schemas.microsoft.com/office/drawing/2014/main" id="{7EF93D11-0403-48EF-BCD5-6C690BC488CC}"/>
              </a:ext>
            </a:extLst>
          </p:cNvPr>
          <p:cNvSpPr>
            <a:spLocks noGrp="1"/>
          </p:cNvSpPr>
          <p:nvPr>
            <p:ph type="ftr" sz="quarter" idx="11"/>
          </p:nvPr>
        </p:nvSpPr>
        <p:spPr/>
        <p:txBody>
          <a:bodyPr/>
          <a:lstStyle/>
          <a:p>
            <a:r>
              <a:rPr lang="de-DE"/>
              <a:t>Mehrsprachigkeit    Stadt Köln     Susanne Kühn  22./23.5.2025</a:t>
            </a:r>
          </a:p>
        </p:txBody>
      </p:sp>
      <p:sp>
        <p:nvSpPr>
          <p:cNvPr id="3" name="Inhaltsplatzhalter 2">
            <a:extLst>
              <a:ext uri="{FF2B5EF4-FFF2-40B4-BE49-F238E27FC236}">
                <a16:creationId xmlns:a16="http://schemas.microsoft.com/office/drawing/2014/main" id="{8BFDA4EE-84BA-4280-93C1-1F7DB39D09F4}"/>
              </a:ext>
            </a:extLst>
          </p:cNvPr>
          <p:cNvSpPr>
            <a:spLocks noGrp="1"/>
          </p:cNvSpPr>
          <p:nvPr>
            <p:ph sz="quarter" idx="1"/>
          </p:nvPr>
        </p:nvSpPr>
        <p:spPr/>
        <p:txBody>
          <a:bodyPr>
            <a:normAutofit/>
          </a:bodyPr>
          <a:lstStyle/>
          <a:p>
            <a:pPr>
              <a:lnSpc>
                <a:spcPct val="150000"/>
              </a:lnSpc>
            </a:pPr>
            <a:r>
              <a:rPr lang="de-DE" sz="2800" dirty="0">
                <a:latin typeface="Arial Rounded MT Bold" panose="020F0704030504030204" pitchFamily="34" charset="0"/>
                <a:ea typeface="Times New Roman" panose="02020603050405020304" pitchFamily="18" charset="0"/>
              </a:rPr>
              <a:t>Auf einer grünen Wiese sitzt ein Frosch.</a:t>
            </a:r>
            <a:br>
              <a:rPr lang="de-DE" sz="2800" dirty="0">
                <a:latin typeface="Arial Rounded MT Bold" panose="020F0704030504030204" pitchFamily="34" charset="0"/>
                <a:ea typeface="Times New Roman" panose="02020603050405020304" pitchFamily="18" charset="0"/>
              </a:rPr>
            </a:br>
            <a:r>
              <a:rPr lang="de-DE" sz="2800" dirty="0">
                <a:latin typeface="Arial Rounded MT Bold" panose="020F0704030504030204" pitchFamily="34" charset="0"/>
                <a:ea typeface="Times New Roman" panose="02020603050405020304" pitchFamily="18" charset="0"/>
              </a:rPr>
              <a:t>Er wartet auf eine Fliege.</a:t>
            </a:r>
            <a:br>
              <a:rPr lang="de-DE" sz="2800" dirty="0">
                <a:latin typeface="Arial Rounded MT Bold" panose="020F0704030504030204" pitchFamily="34" charset="0"/>
                <a:ea typeface="Times New Roman" panose="02020603050405020304" pitchFamily="18" charset="0"/>
              </a:rPr>
            </a:br>
            <a:r>
              <a:rPr lang="de-DE" sz="2800" dirty="0">
                <a:latin typeface="Arial Rounded MT Bold" panose="020F0704030504030204" pitchFamily="34" charset="0"/>
                <a:ea typeface="Times New Roman" panose="02020603050405020304" pitchFamily="18" charset="0"/>
              </a:rPr>
              <a:t>´Ich fresse gerne Fliegen!´</a:t>
            </a:r>
            <a:br>
              <a:rPr lang="de-DE" sz="2800" dirty="0">
                <a:latin typeface="Arial Rounded MT Bold" panose="020F0704030504030204" pitchFamily="34" charset="0"/>
                <a:ea typeface="Times New Roman" panose="02020603050405020304" pitchFamily="18" charset="0"/>
              </a:rPr>
            </a:br>
            <a:r>
              <a:rPr lang="de-DE" sz="2800" dirty="0">
                <a:latin typeface="Arial Rounded MT Bold" panose="020F0704030504030204" pitchFamily="34" charset="0"/>
                <a:ea typeface="Times New Roman" panose="02020603050405020304" pitchFamily="18" charset="0"/>
              </a:rPr>
              <a:t>Da fliegt eine Fliege vorbei.</a:t>
            </a:r>
            <a:br>
              <a:rPr lang="de-DE" sz="2800" dirty="0">
                <a:latin typeface="Arial Rounded MT Bold" panose="020F0704030504030204" pitchFamily="34" charset="0"/>
                <a:ea typeface="Times New Roman" panose="02020603050405020304" pitchFamily="18" charset="0"/>
              </a:rPr>
            </a:br>
            <a:r>
              <a:rPr lang="de-DE" sz="2800" dirty="0">
                <a:latin typeface="Arial Rounded MT Bold" panose="020F0704030504030204" pitchFamily="34" charset="0"/>
                <a:ea typeface="Times New Roman" panose="02020603050405020304" pitchFamily="18" charset="0"/>
              </a:rPr>
              <a:t>´Summ, summ, summ, summ,...´</a:t>
            </a:r>
            <a:br>
              <a:rPr lang="de-DE" sz="2800" dirty="0">
                <a:latin typeface="Arial Rounded MT Bold" panose="020F0704030504030204" pitchFamily="34" charset="0"/>
                <a:ea typeface="Times New Roman" panose="02020603050405020304" pitchFamily="18" charset="0"/>
              </a:rPr>
            </a:br>
            <a:r>
              <a:rPr lang="de-DE" sz="2800" dirty="0">
                <a:latin typeface="Arial Rounded MT Bold" panose="020F0704030504030204" pitchFamily="34" charset="0"/>
                <a:ea typeface="Times New Roman" panose="02020603050405020304" pitchFamily="18" charset="0"/>
              </a:rPr>
              <a:t>Und schnapp - hat er sie geschnappt.</a:t>
            </a:r>
            <a:endParaRPr lang="de-DE" sz="2800" dirty="0">
              <a:effectLst/>
              <a:latin typeface="Times New Roman" panose="02020603050405020304" pitchFamily="18" charset="0"/>
              <a:ea typeface="Times New Roman" panose="02020603050405020304" pitchFamily="18" charset="0"/>
            </a:endParaRPr>
          </a:p>
          <a:p>
            <a:pPr marL="0" indent="0">
              <a:buNone/>
            </a:pPr>
            <a:endParaRPr lang="de-DE" dirty="0"/>
          </a:p>
        </p:txBody>
      </p:sp>
    </p:spTree>
    <p:extLst>
      <p:ext uri="{BB962C8B-B14F-4D97-AF65-F5344CB8AC3E}">
        <p14:creationId xmlns:p14="http://schemas.microsoft.com/office/powerpoint/2010/main" val="911805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sz="4000" b="1" dirty="0">
                <a:solidFill>
                  <a:schemeClr val="tx1"/>
                </a:solidFill>
              </a:rPr>
              <a:t>Geschichtensäckchen </a:t>
            </a:r>
            <a:r>
              <a:rPr lang="de-DE" sz="4000" dirty="0"/>
              <a:t>„Der Frosch fängt eine Fliege.“</a:t>
            </a:r>
            <a:endParaRPr lang="de-DE" sz="4000" b="1" dirty="0">
              <a:solidFill>
                <a:schemeClr val="tx1"/>
              </a:solidFill>
            </a:endParaRPr>
          </a:p>
        </p:txBody>
      </p:sp>
      <p:sp>
        <p:nvSpPr>
          <p:cNvPr id="7" name="Fußzeilenplatzhalter 6">
            <a:extLst>
              <a:ext uri="{FF2B5EF4-FFF2-40B4-BE49-F238E27FC236}">
                <a16:creationId xmlns:a16="http://schemas.microsoft.com/office/drawing/2014/main" id="{7E1AE7C9-39EA-4D84-8815-FABC0D2658A0}"/>
              </a:ext>
            </a:extLst>
          </p:cNvPr>
          <p:cNvSpPr>
            <a:spLocks noGrp="1"/>
          </p:cNvSpPr>
          <p:nvPr>
            <p:ph type="ftr" sz="quarter" idx="11"/>
          </p:nvPr>
        </p:nvSpPr>
        <p:spPr/>
        <p:txBody>
          <a:bodyPr/>
          <a:lstStyle/>
          <a:p>
            <a:r>
              <a:rPr lang="de-DE"/>
              <a:t>Mehrsprachigkeit    Stadt Köln     Susanne Kühn  22./23.5.2025</a:t>
            </a:r>
          </a:p>
        </p:txBody>
      </p:sp>
      <p:sp>
        <p:nvSpPr>
          <p:cNvPr id="8" name="Inhaltsplatzhalter 7">
            <a:extLst>
              <a:ext uri="{FF2B5EF4-FFF2-40B4-BE49-F238E27FC236}">
                <a16:creationId xmlns:a16="http://schemas.microsoft.com/office/drawing/2014/main" id="{D3C1B620-2C6D-9879-8CB0-D896FACA03FB}"/>
              </a:ext>
            </a:extLst>
          </p:cNvPr>
          <p:cNvSpPr>
            <a:spLocks noGrp="1"/>
          </p:cNvSpPr>
          <p:nvPr>
            <p:ph sz="quarter" idx="1"/>
          </p:nvPr>
        </p:nvSpPr>
        <p:spPr/>
        <p:txBody>
          <a:bodyPr/>
          <a:lstStyle/>
          <a:p>
            <a:endParaRPr lang="de-DE"/>
          </a:p>
        </p:txBody>
      </p:sp>
      <p:pic>
        <p:nvPicPr>
          <p:cNvPr id="6" name="Grafik 5" descr="SUK-LO-01.jpg"/>
          <p:cNvPicPr>
            <a:picLocks noChangeAspect="1"/>
          </p:cNvPicPr>
          <p:nvPr/>
        </p:nvPicPr>
        <p:blipFill>
          <a:blip r:embed="rId2" cstate="print"/>
          <a:stretch>
            <a:fillRect/>
          </a:stretch>
        </p:blipFill>
        <p:spPr>
          <a:xfrm>
            <a:off x="10758636" y="5869094"/>
            <a:ext cx="1357504" cy="836712"/>
          </a:xfrm>
          <a:prstGeom prst="rect">
            <a:avLst/>
          </a:prstGeom>
        </p:spPr>
      </p:pic>
      <p:graphicFrame>
        <p:nvGraphicFramePr>
          <p:cNvPr id="3" name="Tabelle 6">
            <a:extLst>
              <a:ext uri="{FF2B5EF4-FFF2-40B4-BE49-F238E27FC236}">
                <a16:creationId xmlns:a16="http://schemas.microsoft.com/office/drawing/2014/main" id="{1D2544A3-8BC9-45F7-B7CC-66FF1D3572D0}"/>
              </a:ext>
            </a:extLst>
          </p:cNvPr>
          <p:cNvGraphicFramePr>
            <a:graphicFrameLocks noGrp="1"/>
          </p:cNvGraphicFramePr>
          <p:nvPr/>
        </p:nvGraphicFramePr>
        <p:xfrm>
          <a:off x="1171575" y="1943101"/>
          <a:ext cx="8382000" cy="4267199"/>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1223684144"/>
                    </a:ext>
                  </a:extLst>
                </a:gridCol>
                <a:gridCol w="2095500">
                  <a:extLst>
                    <a:ext uri="{9D8B030D-6E8A-4147-A177-3AD203B41FA5}">
                      <a16:colId xmlns:a16="http://schemas.microsoft.com/office/drawing/2014/main" val="3905744948"/>
                    </a:ext>
                  </a:extLst>
                </a:gridCol>
                <a:gridCol w="2095500">
                  <a:extLst>
                    <a:ext uri="{9D8B030D-6E8A-4147-A177-3AD203B41FA5}">
                      <a16:colId xmlns:a16="http://schemas.microsoft.com/office/drawing/2014/main" val="2934595463"/>
                    </a:ext>
                  </a:extLst>
                </a:gridCol>
                <a:gridCol w="2095500">
                  <a:extLst>
                    <a:ext uri="{9D8B030D-6E8A-4147-A177-3AD203B41FA5}">
                      <a16:colId xmlns:a16="http://schemas.microsoft.com/office/drawing/2014/main" val="2731326217"/>
                    </a:ext>
                  </a:extLst>
                </a:gridCol>
              </a:tblGrid>
              <a:tr h="610231">
                <a:tc>
                  <a:txBody>
                    <a:bodyPr/>
                    <a:lstStyle/>
                    <a:p>
                      <a:r>
                        <a:rPr lang="de-DE" sz="2400" dirty="0"/>
                        <a:t>Nomen</a:t>
                      </a:r>
                    </a:p>
                  </a:txBody>
                  <a:tcPr/>
                </a:tc>
                <a:tc>
                  <a:txBody>
                    <a:bodyPr/>
                    <a:lstStyle/>
                    <a:p>
                      <a:r>
                        <a:rPr lang="de-DE" sz="2400" dirty="0"/>
                        <a:t>Verben</a:t>
                      </a:r>
                    </a:p>
                  </a:txBody>
                  <a:tcPr/>
                </a:tc>
                <a:tc>
                  <a:txBody>
                    <a:bodyPr/>
                    <a:lstStyle/>
                    <a:p>
                      <a:r>
                        <a:rPr lang="de-DE" sz="2400" dirty="0"/>
                        <a:t>Adjektive</a:t>
                      </a:r>
                    </a:p>
                  </a:txBody>
                  <a:tcPr/>
                </a:tc>
                <a:tc>
                  <a:txBody>
                    <a:bodyPr/>
                    <a:lstStyle/>
                    <a:p>
                      <a:r>
                        <a:rPr lang="de-DE" sz="2400" dirty="0"/>
                        <a:t>Sonstiges</a:t>
                      </a:r>
                    </a:p>
                  </a:txBody>
                  <a:tcPr/>
                </a:tc>
                <a:extLst>
                  <a:ext uri="{0D108BD9-81ED-4DB2-BD59-A6C34878D82A}">
                    <a16:rowId xmlns:a16="http://schemas.microsoft.com/office/drawing/2014/main" val="1043465836"/>
                  </a:ext>
                </a:extLst>
              </a:tr>
              <a:tr h="522424">
                <a:tc>
                  <a:txBody>
                    <a:bodyPr/>
                    <a:lstStyle/>
                    <a:p>
                      <a:r>
                        <a:rPr lang="de-DE" b="1" dirty="0"/>
                        <a:t>Frosch</a:t>
                      </a:r>
                    </a:p>
                  </a:txBody>
                  <a:tcPr/>
                </a:tc>
                <a:tc>
                  <a:txBody>
                    <a:bodyPr/>
                    <a:lstStyle/>
                    <a:p>
                      <a:r>
                        <a:rPr lang="de-DE" b="1" dirty="0"/>
                        <a:t>fressen</a:t>
                      </a:r>
                    </a:p>
                  </a:txBody>
                  <a:tcPr/>
                </a:tc>
                <a:tc>
                  <a:txBody>
                    <a:bodyPr/>
                    <a:lstStyle/>
                    <a:p>
                      <a:r>
                        <a:rPr lang="de-DE" b="1" dirty="0"/>
                        <a:t>grün</a:t>
                      </a:r>
                    </a:p>
                  </a:txBody>
                  <a:tcPr/>
                </a:tc>
                <a:tc>
                  <a:txBody>
                    <a:bodyPr/>
                    <a:lstStyle/>
                    <a:p>
                      <a:r>
                        <a:rPr lang="de-DE" b="1" dirty="0"/>
                        <a:t>auf</a:t>
                      </a:r>
                    </a:p>
                  </a:txBody>
                  <a:tcPr/>
                </a:tc>
                <a:extLst>
                  <a:ext uri="{0D108BD9-81ED-4DB2-BD59-A6C34878D82A}">
                    <a16:rowId xmlns:a16="http://schemas.microsoft.com/office/drawing/2014/main" val="237330441"/>
                  </a:ext>
                </a:extLst>
              </a:tr>
              <a:tr h="522424">
                <a:tc>
                  <a:txBody>
                    <a:bodyPr/>
                    <a:lstStyle/>
                    <a:p>
                      <a:r>
                        <a:rPr lang="de-DE" b="1" dirty="0"/>
                        <a:t>Fliege</a:t>
                      </a:r>
                    </a:p>
                  </a:txBody>
                  <a:tcPr/>
                </a:tc>
                <a:tc>
                  <a:txBody>
                    <a:bodyPr/>
                    <a:lstStyle/>
                    <a:p>
                      <a:r>
                        <a:rPr lang="de-DE" b="1" dirty="0"/>
                        <a:t>sitzen</a:t>
                      </a:r>
                    </a:p>
                  </a:txBody>
                  <a:tcPr/>
                </a:tc>
                <a:tc>
                  <a:txBody>
                    <a:bodyPr/>
                    <a:lstStyle/>
                    <a:p>
                      <a:endParaRPr lang="de-DE" b="1" dirty="0"/>
                    </a:p>
                  </a:txBody>
                  <a:tcPr/>
                </a:tc>
                <a:tc>
                  <a:txBody>
                    <a:bodyPr/>
                    <a:lstStyle/>
                    <a:p>
                      <a:r>
                        <a:rPr lang="de-DE" b="1" dirty="0"/>
                        <a:t>eine, einer</a:t>
                      </a:r>
                    </a:p>
                  </a:txBody>
                  <a:tcPr/>
                </a:tc>
                <a:extLst>
                  <a:ext uri="{0D108BD9-81ED-4DB2-BD59-A6C34878D82A}">
                    <a16:rowId xmlns:a16="http://schemas.microsoft.com/office/drawing/2014/main" val="1790650032"/>
                  </a:ext>
                </a:extLst>
              </a:tr>
              <a:tr h="522424">
                <a:tc>
                  <a:txBody>
                    <a:bodyPr/>
                    <a:lstStyle/>
                    <a:p>
                      <a:r>
                        <a:rPr lang="de-DE" b="1" dirty="0"/>
                        <a:t>Wiese</a:t>
                      </a:r>
                    </a:p>
                  </a:txBody>
                  <a:tcPr/>
                </a:tc>
                <a:tc>
                  <a:txBody>
                    <a:bodyPr/>
                    <a:lstStyle/>
                    <a:p>
                      <a:r>
                        <a:rPr lang="de-DE" b="1" dirty="0"/>
                        <a:t>warten</a:t>
                      </a:r>
                    </a:p>
                  </a:txBody>
                  <a:tcPr/>
                </a:tc>
                <a:tc>
                  <a:txBody>
                    <a:bodyPr/>
                    <a:lstStyle/>
                    <a:p>
                      <a:endParaRPr lang="de-DE" b="1"/>
                    </a:p>
                  </a:txBody>
                  <a:tcPr/>
                </a:tc>
                <a:tc>
                  <a:txBody>
                    <a:bodyPr/>
                    <a:lstStyle/>
                    <a:p>
                      <a:r>
                        <a:rPr lang="de-DE" b="1" dirty="0"/>
                        <a:t>der, die</a:t>
                      </a:r>
                    </a:p>
                  </a:txBody>
                  <a:tcPr/>
                </a:tc>
                <a:extLst>
                  <a:ext uri="{0D108BD9-81ED-4DB2-BD59-A6C34878D82A}">
                    <a16:rowId xmlns:a16="http://schemas.microsoft.com/office/drawing/2014/main" val="2875272696"/>
                  </a:ext>
                </a:extLst>
              </a:tr>
              <a:tr h="522424">
                <a:tc>
                  <a:txBody>
                    <a:bodyPr/>
                    <a:lstStyle/>
                    <a:p>
                      <a:endParaRPr lang="de-DE"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mögen</a:t>
                      </a:r>
                    </a:p>
                  </a:txBody>
                  <a:tcPr/>
                </a:tc>
                <a:tc>
                  <a:txBody>
                    <a:bodyPr/>
                    <a:lstStyle/>
                    <a:p>
                      <a:endParaRPr lang="de-DE" b="1"/>
                    </a:p>
                  </a:txBody>
                  <a:tcPr/>
                </a:tc>
                <a:tc>
                  <a:txBody>
                    <a:bodyPr/>
                    <a:lstStyle/>
                    <a:p>
                      <a:r>
                        <a:rPr lang="de-DE" b="1" dirty="0"/>
                        <a:t>ich, er, sie</a:t>
                      </a:r>
                    </a:p>
                  </a:txBody>
                  <a:tcPr/>
                </a:tc>
                <a:extLst>
                  <a:ext uri="{0D108BD9-81ED-4DB2-BD59-A6C34878D82A}">
                    <a16:rowId xmlns:a16="http://schemas.microsoft.com/office/drawing/2014/main" val="1595516641"/>
                  </a:ext>
                </a:extLst>
              </a:tr>
              <a:tr h="522424">
                <a:tc>
                  <a:txBody>
                    <a:bodyPr/>
                    <a:lstStyle/>
                    <a:p>
                      <a:endParaRPr lang="de-DE"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vorbeifliegen</a:t>
                      </a:r>
                    </a:p>
                  </a:txBody>
                  <a:tcPr/>
                </a:tc>
                <a:tc>
                  <a:txBody>
                    <a:bodyPr/>
                    <a:lstStyle/>
                    <a:p>
                      <a:endParaRPr lang="de-DE" b="1"/>
                    </a:p>
                  </a:txBody>
                  <a:tcPr/>
                </a:tc>
                <a:tc>
                  <a:txBody>
                    <a:bodyPr/>
                    <a:lstStyle/>
                    <a:p>
                      <a:r>
                        <a:rPr lang="de-DE" b="1" dirty="0"/>
                        <a:t>gerne</a:t>
                      </a:r>
                    </a:p>
                  </a:txBody>
                  <a:tcPr/>
                </a:tc>
                <a:extLst>
                  <a:ext uri="{0D108BD9-81ED-4DB2-BD59-A6C34878D82A}">
                    <a16:rowId xmlns:a16="http://schemas.microsoft.com/office/drawing/2014/main" val="653952751"/>
                  </a:ext>
                </a:extLst>
              </a:tr>
              <a:tr h="522424">
                <a:tc>
                  <a:txBody>
                    <a:bodyPr/>
                    <a:lstStyle/>
                    <a:p>
                      <a:endParaRPr lang="de-DE"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schnappen</a:t>
                      </a:r>
                    </a:p>
                  </a:txBody>
                  <a:tcPr/>
                </a:tc>
                <a:tc>
                  <a:txBody>
                    <a:bodyPr/>
                    <a:lstStyle/>
                    <a:p>
                      <a:endParaRPr lang="de-DE" b="1"/>
                    </a:p>
                  </a:txBody>
                  <a:tcPr/>
                </a:tc>
                <a:tc>
                  <a:txBody>
                    <a:bodyPr/>
                    <a:lstStyle/>
                    <a:p>
                      <a:r>
                        <a:rPr lang="de-DE" b="1" dirty="0"/>
                        <a:t>da</a:t>
                      </a:r>
                    </a:p>
                  </a:txBody>
                  <a:tcPr/>
                </a:tc>
                <a:extLst>
                  <a:ext uri="{0D108BD9-81ED-4DB2-BD59-A6C34878D82A}">
                    <a16:rowId xmlns:a16="http://schemas.microsoft.com/office/drawing/2014/main" val="830272024"/>
                  </a:ext>
                </a:extLst>
              </a:tr>
              <a:tr h="522424">
                <a:tc>
                  <a:txBody>
                    <a:bodyPr/>
                    <a:lstStyle/>
                    <a:p>
                      <a:endParaRPr lang="de-DE"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haben</a:t>
                      </a:r>
                    </a:p>
                  </a:txBody>
                  <a:tcPr/>
                </a:tc>
                <a:tc>
                  <a:txBody>
                    <a:bodyPr/>
                    <a:lstStyle/>
                    <a:p>
                      <a:endParaRPr lang="de-DE" b="1"/>
                    </a:p>
                  </a:txBody>
                  <a:tcPr/>
                </a:tc>
                <a:tc>
                  <a:txBody>
                    <a:bodyPr/>
                    <a:lstStyle/>
                    <a:p>
                      <a:r>
                        <a:rPr lang="de-DE" b="1" dirty="0"/>
                        <a:t>und</a:t>
                      </a:r>
                    </a:p>
                  </a:txBody>
                  <a:tcPr/>
                </a:tc>
                <a:extLst>
                  <a:ext uri="{0D108BD9-81ED-4DB2-BD59-A6C34878D82A}">
                    <a16:rowId xmlns:a16="http://schemas.microsoft.com/office/drawing/2014/main" val="3969672596"/>
                  </a:ext>
                </a:extLst>
              </a:tr>
            </a:tbl>
          </a:graphicData>
        </a:graphic>
      </p:graphicFrame>
    </p:spTree>
    <p:extLst>
      <p:ext uri="{BB962C8B-B14F-4D97-AF65-F5344CB8AC3E}">
        <p14:creationId xmlns:p14="http://schemas.microsoft.com/office/powerpoint/2010/main" val="4127358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pPr>
              <a:spcBef>
                <a:spcPts val="0"/>
              </a:spcBef>
            </a:pPr>
            <a:r>
              <a:rPr lang="de-DE" sz="4000" b="1" dirty="0">
                <a:solidFill>
                  <a:schemeClr val="tx1"/>
                </a:solidFill>
              </a:rPr>
              <a:t>Geschichtensäckchen </a:t>
            </a:r>
            <a:r>
              <a:rPr lang="de-DE" sz="4000" dirty="0"/>
              <a:t>„Der Frosch fängt eine Fliege.“</a:t>
            </a:r>
            <a:endParaRPr lang="de-DE" sz="4000" b="1" dirty="0">
              <a:solidFill>
                <a:schemeClr val="tx1"/>
              </a:solidFill>
            </a:endParaRPr>
          </a:p>
        </p:txBody>
      </p:sp>
      <p:sp>
        <p:nvSpPr>
          <p:cNvPr id="9" name="Fußzeilenplatzhalter 8">
            <a:extLst>
              <a:ext uri="{FF2B5EF4-FFF2-40B4-BE49-F238E27FC236}">
                <a16:creationId xmlns:a16="http://schemas.microsoft.com/office/drawing/2014/main" id="{970C76A1-8328-4F83-B7D1-867AEC91D0D6}"/>
              </a:ext>
            </a:extLst>
          </p:cNvPr>
          <p:cNvSpPr>
            <a:spLocks noGrp="1"/>
          </p:cNvSpPr>
          <p:nvPr>
            <p:ph type="ftr" sz="quarter" idx="11"/>
          </p:nvPr>
        </p:nvSpPr>
        <p:spPr/>
        <p:txBody>
          <a:bodyPr/>
          <a:lstStyle/>
          <a:p>
            <a:r>
              <a:rPr lang="de-DE"/>
              <a:t>Mehrsprachigkeit    Stadt Köln     Susanne Kühn  22./23.5.2025</a:t>
            </a:r>
          </a:p>
        </p:txBody>
      </p:sp>
      <p:sp>
        <p:nvSpPr>
          <p:cNvPr id="3" name="Inhaltsplatzhalter 2">
            <a:extLst>
              <a:ext uri="{FF2B5EF4-FFF2-40B4-BE49-F238E27FC236}">
                <a16:creationId xmlns:a16="http://schemas.microsoft.com/office/drawing/2014/main" id="{D459F65C-58C2-2AF5-1638-2DC7BD8119A5}"/>
              </a:ext>
            </a:extLst>
          </p:cNvPr>
          <p:cNvSpPr>
            <a:spLocks noGrp="1"/>
          </p:cNvSpPr>
          <p:nvPr>
            <p:ph sz="quarter" idx="1"/>
          </p:nvPr>
        </p:nvSpPr>
        <p:spPr/>
        <p:txBody>
          <a:bodyPr/>
          <a:lstStyle/>
          <a:p>
            <a:endParaRPr lang="de-DE"/>
          </a:p>
        </p:txBody>
      </p:sp>
      <p:pic>
        <p:nvPicPr>
          <p:cNvPr id="6" name="Grafik 5" descr="SUK-LO-01.jpg"/>
          <p:cNvPicPr>
            <a:picLocks noChangeAspect="1"/>
          </p:cNvPicPr>
          <p:nvPr/>
        </p:nvPicPr>
        <p:blipFill>
          <a:blip r:embed="rId2" cstate="print"/>
          <a:stretch>
            <a:fillRect/>
          </a:stretch>
        </p:blipFill>
        <p:spPr>
          <a:xfrm>
            <a:off x="10730061" y="5977468"/>
            <a:ext cx="1357504" cy="836712"/>
          </a:xfrm>
          <a:prstGeom prst="rect">
            <a:avLst/>
          </a:prstGeom>
        </p:spPr>
      </p:pic>
      <p:graphicFrame>
        <p:nvGraphicFramePr>
          <p:cNvPr id="8" name="Tabelle 2">
            <a:extLst>
              <a:ext uri="{FF2B5EF4-FFF2-40B4-BE49-F238E27FC236}">
                <a16:creationId xmlns:a16="http://schemas.microsoft.com/office/drawing/2014/main" id="{C4F9E4B3-1CF1-4DD7-9BA4-C8859E148DF4}"/>
              </a:ext>
            </a:extLst>
          </p:cNvPr>
          <p:cNvGraphicFramePr>
            <a:graphicFrameLocks noGrp="1"/>
          </p:cNvGraphicFramePr>
          <p:nvPr/>
        </p:nvGraphicFramePr>
        <p:xfrm>
          <a:off x="1036320" y="1845735"/>
          <a:ext cx="8764905" cy="4393137"/>
        </p:xfrm>
        <a:graphic>
          <a:graphicData uri="http://schemas.openxmlformats.org/drawingml/2006/table">
            <a:tbl>
              <a:tblPr firstRow="1" bandRow="1">
                <a:tableStyleId>{5C22544A-7EE6-4342-B048-85BDC9FD1C3A}</a:tableStyleId>
              </a:tblPr>
              <a:tblGrid>
                <a:gridCol w="3338762">
                  <a:extLst>
                    <a:ext uri="{9D8B030D-6E8A-4147-A177-3AD203B41FA5}">
                      <a16:colId xmlns:a16="http://schemas.microsoft.com/office/drawing/2014/main" val="747279882"/>
                    </a:ext>
                  </a:extLst>
                </a:gridCol>
                <a:gridCol w="1319662">
                  <a:extLst>
                    <a:ext uri="{9D8B030D-6E8A-4147-A177-3AD203B41FA5}">
                      <a16:colId xmlns:a16="http://schemas.microsoft.com/office/drawing/2014/main" val="1163159444"/>
                    </a:ext>
                  </a:extLst>
                </a:gridCol>
                <a:gridCol w="2291795">
                  <a:extLst>
                    <a:ext uri="{9D8B030D-6E8A-4147-A177-3AD203B41FA5}">
                      <a16:colId xmlns:a16="http://schemas.microsoft.com/office/drawing/2014/main" val="2321789927"/>
                    </a:ext>
                  </a:extLst>
                </a:gridCol>
                <a:gridCol w="1814686">
                  <a:extLst>
                    <a:ext uri="{9D8B030D-6E8A-4147-A177-3AD203B41FA5}">
                      <a16:colId xmlns:a16="http://schemas.microsoft.com/office/drawing/2014/main" val="2504365079"/>
                    </a:ext>
                  </a:extLst>
                </a:gridCol>
              </a:tblGrid>
              <a:tr h="627591">
                <a:tc>
                  <a:txBody>
                    <a:bodyPr/>
                    <a:lstStyle/>
                    <a:p>
                      <a:r>
                        <a:rPr lang="de-DE" sz="1800" b="1" dirty="0"/>
                        <a:t>VORFELD</a:t>
                      </a:r>
                    </a:p>
                  </a:txBody>
                  <a:tcPr marL="68580" marR="68580" marT="34290" marB="34290"/>
                </a:tc>
                <a:tc>
                  <a:txBody>
                    <a:bodyPr/>
                    <a:lstStyle/>
                    <a:p>
                      <a:r>
                        <a:rPr lang="de-DE" sz="1800" b="1" dirty="0"/>
                        <a:t>V 2</a:t>
                      </a:r>
                    </a:p>
                  </a:txBody>
                  <a:tcPr marL="68580" marR="68580" marT="34290" marB="34290"/>
                </a:tc>
                <a:tc>
                  <a:txBody>
                    <a:bodyPr/>
                    <a:lstStyle/>
                    <a:p>
                      <a:r>
                        <a:rPr lang="de-DE" sz="1800" b="1" dirty="0"/>
                        <a:t>MITTELFELD</a:t>
                      </a:r>
                    </a:p>
                  </a:txBody>
                  <a:tcPr marL="68580" marR="68580" marT="34290" marB="34290"/>
                </a:tc>
                <a:tc>
                  <a:txBody>
                    <a:bodyPr/>
                    <a:lstStyle/>
                    <a:p>
                      <a:r>
                        <a:rPr lang="de-DE" sz="1800" b="1" dirty="0"/>
                        <a:t>V end</a:t>
                      </a:r>
                    </a:p>
                  </a:txBody>
                  <a:tcPr marL="68580" marR="68580" marT="34290" marB="34290"/>
                </a:tc>
                <a:extLst>
                  <a:ext uri="{0D108BD9-81ED-4DB2-BD59-A6C34878D82A}">
                    <a16:rowId xmlns:a16="http://schemas.microsoft.com/office/drawing/2014/main" val="1718549137"/>
                  </a:ext>
                </a:extLst>
              </a:tr>
              <a:tr h="627591">
                <a:tc>
                  <a:txBody>
                    <a:bodyPr/>
                    <a:lstStyle/>
                    <a:p>
                      <a:r>
                        <a:rPr lang="de-DE" sz="2000" b="1" dirty="0"/>
                        <a:t>Der Frosch</a:t>
                      </a:r>
                    </a:p>
                  </a:txBody>
                  <a:tcPr marL="68580" marR="68580" marT="34290" marB="34290"/>
                </a:tc>
                <a:tc>
                  <a:txBody>
                    <a:bodyPr/>
                    <a:lstStyle/>
                    <a:p>
                      <a:r>
                        <a:rPr lang="de-DE" sz="2000" b="1" dirty="0"/>
                        <a:t>fängt</a:t>
                      </a:r>
                    </a:p>
                  </a:txBody>
                  <a:tcPr marL="68580" marR="68580" marT="34290" marB="34290"/>
                </a:tc>
                <a:tc>
                  <a:txBody>
                    <a:bodyPr/>
                    <a:lstStyle/>
                    <a:p>
                      <a:r>
                        <a:rPr lang="de-DE" sz="2000" b="1" dirty="0"/>
                        <a:t>eine Fliege.</a:t>
                      </a:r>
                    </a:p>
                  </a:txBody>
                  <a:tcPr marL="68580" marR="68580" marT="34290" marB="34290"/>
                </a:tc>
                <a:tc>
                  <a:txBody>
                    <a:bodyPr/>
                    <a:lstStyle/>
                    <a:p>
                      <a:endParaRPr lang="de-DE" sz="2000" b="1" dirty="0"/>
                    </a:p>
                  </a:txBody>
                  <a:tcPr marL="68580" marR="68580" marT="34290" marB="34290"/>
                </a:tc>
                <a:extLst>
                  <a:ext uri="{0D108BD9-81ED-4DB2-BD59-A6C34878D82A}">
                    <a16:rowId xmlns:a16="http://schemas.microsoft.com/office/drawing/2014/main" val="37315300"/>
                  </a:ext>
                </a:extLst>
              </a:tr>
              <a:tr h="627591">
                <a:tc>
                  <a:txBody>
                    <a:bodyPr/>
                    <a:lstStyle/>
                    <a:p>
                      <a:r>
                        <a:rPr lang="de-DE" sz="2000" b="1" dirty="0"/>
                        <a:t>Auf einer grünen Wiese</a:t>
                      </a:r>
                    </a:p>
                  </a:txBody>
                  <a:tcPr marL="68580" marR="68580" marT="34290" marB="34290"/>
                </a:tc>
                <a:tc>
                  <a:txBody>
                    <a:bodyPr/>
                    <a:lstStyle/>
                    <a:p>
                      <a:r>
                        <a:rPr lang="de-DE" sz="2000" b="1" dirty="0"/>
                        <a:t>sitzt</a:t>
                      </a:r>
                    </a:p>
                  </a:txBody>
                  <a:tcPr marL="68580" marR="68580" marT="34290" marB="34290"/>
                </a:tc>
                <a:tc>
                  <a:txBody>
                    <a:bodyPr/>
                    <a:lstStyle/>
                    <a:p>
                      <a:r>
                        <a:rPr lang="de-DE" sz="2000" b="1" dirty="0"/>
                        <a:t>ein Frosch.</a:t>
                      </a:r>
                    </a:p>
                  </a:txBody>
                  <a:tcPr marL="68580" marR="68580" marT="34290" marB="34290"/>
                </a:tc>
                <a:tc>
                  <a:txBody>
                    <a:bodyPr/>
                    <a:lstStyle/>
                    <a:p>
                      <a:endParaRPr lang="de-DE" sz="2000" dirty="0"/>
                    </a:p>
                  </a:txBody>
                  <a:tcPr marL="68580" marR="68580" marT="34290" marB="34290"/>
                </a:tc>
                <a:extLst>
                  <a:ext uri="{0D108BD9-81ED-4DB2-BD59-A6C34878D82A}">
                    <a16:rowId xmlns:a16="http://schemas.microsoft.com/office/drawing/2014/main" val="1069304415"/>
                  </a:ext>
                </a:extLst>
              </a:tr>
              <a:tr h="627591">
                <a:tc>
                  <a:txBody>
                    <a:bodyPr/>
                    <a:lstStyle/>
                    <a:p>
                      <a:r>
                        <a:rPr lang="de-DE" sz="2000" b="1" dirty="0"/>
                        <a:t>Er</a:t>
                      </a:r>
                    </a:p>
                  </a:txBody>
                  <a:tcPr marL="68580" marR="68580" marT="34290" marB="34290"/>
                </a:tc>
                <a:tc>
                  <a:txBody>
                    <a:bodyPr/>
                    <a:lstStyle/>
                    <a:p>
                      <a:r>
                        <a:rPr lang="de-DE" sz="2000" b="1" dirty="0"/>
                        <a:t>wartet</a:t>
                      </a:r>
                    </a:p>
                  </a:txBody>
                  <a:tcPr marL="68580" marR="68580" marT="34290" marB="34290"/>
                </a:tc>
                <a:tc>
                  <a:txBody>
                    <a:bodyPr/>
                    <a:lstStyle/>
                    <a:p>
                      <a:r>
                        <a:rPr lang="de-DE" sz="2000" b="1" dirty="0"/>
                        <a:t>auf eine Fliege.</a:t>
                      </a:r>
                    </a:p>
                  </a:txBody>
                  <a:tcPr marL="68580" marR="68580" marT="34290" marB="34290"/>
                </a:tc>
                <a:tc>
                  <a:txBody>
                    <a:bodyPr/>
                    <a:lstStyle/>
                    <a:p>
                      <a:endParaRPr lang="de-DE" sz="2000" b="1" dirty="0"/>
                    </a:p>
                  </a:txBody>
                  <a:tcPr marL="68580" marR="68580" marT="34290" marB="34290"/>
                </a:tc>
                <a:extLst>
                  <a:ext uri="{0D108BD9-81ED-4DB2-BD59-A6C34878D82A}">
                    <a16:rowId xmlns:a16="http://schemas.microsoft.com/office/drawing/2014/main" val="3109862996"/>
                  </a:ext>
                </a:extLst>
              </a:tr>
              <a:tr h="627591">
                <a:tc>
                  <a:txBody>
                    <a:bodyPr/>
                    <a:lstStyle/>
                    <a:p>
                      <a:r>
                        <a:rPr lang="de-DE" sz="2000" b="1" dirty="0"/>
                        <a:t>Ich </a:t>
                      </a:r>
                    </a:p>
                  </a:txBody>
                  <a:tcPr marL="68580" marR="68580" marT="34290" marB="34290"/>
                </a:tc>
                <a:tc>
                  <a:txBody>
                    <a:bodyPr/>
                    <a:lstStyle/>
                    <a:p>
                      <a:r>
                        <a:rPr lang="de-DE" sz="2000" b="1" dirty="0"/>
                        <a:t>fresse</a:t>
                      </a:r>
                    </a:p>
                  </a:txBody>
                  <a:tcPr marL="68580" marR="68580" marT="34290" marB="34290"/>
                </a:tc>
                <a:tc>
                  <a:txBody>
                    <a:bodyPr/>
                    <a:lstStyle/>
                    <a:p>
                      <a:r>
                        <a:rPr lang="de-DE" sz="2000" b="1" dirty="0"/>
                        <a:t>gerne Fliegen.</a:t>
                      </a:r>
                    </a:p>
                  </a:txBody>
                  <a:tcPr marL="68580" marR="68580" marT="34290" marB="34290"/>
                </a:tc>
                <a:tc>
                  <a:txBody>
                    <a:bodyPr/>
                    <a:lstStyle/>
                    <a:p>
                      <a:endParaRPr lang="de-DE" sz="2000" b="1" dirty="0"/>
                    </a:p>
                  </a:txBody>
                  <a:tcPr marL="68580" marR="68580" marT="34290" marB="34290"/>
                </a:tc>
                <a:extLst>
                  <a:ext uri="{0D108BD9-81ED-4DB2-BD59-A6C34878D82A}">
                    <a16:rowId xmlns:a16="http://schemas.microsoft.com/office/drawing/2014/main" val="2579799520"/>
                  </a:ext>
                </a:extLst>
              </a:tr>
              <a:tr h="627591">
                <a:tc>
                  <a:txBody>
                    <a:bodyPr/>
                    <a:lstStyle/>
                    <a:p>
                      <a:r>
                        <a:rPr lang="de-DE" sz="2000" b="1" dirty="0"/>
                        <a:t>Da</a:t>
                      </a:r>
                    </a:p>
                  </a:txBody>
                  <a:tcPr marL="68580" marR="68580" marT="34290" marB="34290"/>
                </a:tc>
                <a:tc>
                  <a:txBody>
                    <a:bodyPr/>
                    <a:lstStyle/>
                    <a:p>
                      <a:r>
                        <a:rPr lang="de-DE" sz="2000" b="1" dirty="0"/>
                        <a:t>fliegt</a:t>
                      </a:r>
                    </a:p>
                  </a:txBody>
                  <a:tcPr marL="68580" marR="68580" marT="34290" marB="34290"/>
                </a:tc>
                <a:tc>
                  <a:txBody>
                    <a:bodyPr/>
                    <a:lstStyle/>
                    <a:p>
                      <a:r>
                        <a:rPr lang="de-DE" sz="2000" b="1" dirty="0"/>
                        <a:t>eine Fliege </a:t>
                      </a:r>
                    </a:p>
                  </a:txBody>
                  <a:tcPr marL="68580" marR="68580" marT="34290" marB="34290"/>
                </a:tc>
                <a:tc>
                  <a:txBody>
                    <a:bodyPr/>
                    <a:lstStyle/>
                    <a:p>
                      <a:r>
                        <a:rPr lang="de-DE" sz="2000" b="1" dirty="0"/>
                        <a:t>vorbei.</a:t>
                      </a:r>
                    </a:p>
                  </a:txBody>
                  <a:tcPr marL="68580" marR="68580" marT="34290" marB="34290"/>
                </a:tc>
                <a:extLst>
                  <a:ext uri="{0D108BD9-81ED-4DB2-BD59-A6C34878D82A}">
                    <a16:rowId xmlns:a16="http://schemas.microsoft.com/office/drawing/2014/main" val="2632186069"/>
                  </a:ext>
                </a:extLst>
              </a:tr>
              <a:tr h="627591">
                <a:tc>
                  <a:txBody>
                    <a:bodyPr/>
                    <a:lstStyle/>
                    <a:p>
                      <a:r>
                        <a:rPr lang="de-DE" sz="2000" b="1" dirty="0"/>
                        <a:t>Und schnapp</a:t>
                      </a:r>
                    </a:p>
                  </a:txBody>
                  <a:tcPr marL="68580" marR="68580" marT="34290" marB="34290"/>
                </a:tc>
                <a:tc>
                  <a:txBody>
                    <a:bodyPr/>
                    <a:lstStyle/>
                    <a:p>
                      <a:r>
                        <a:rPr lang="de-DE" sz="2000" b="1" dirty="0"/>
                        <a:t>hat </a:t>
                      </a:r>
                    </a:p>
                  </a:txBody>
                  <a:tcPr marL="68580" marR="68580" marT="34290" marB="34290"/>
                </a:tc>
                <a:tc>
                  <a:txBody>
                    <a:bodyPr/>
                    <a:lstStyle/>
                    <a:p>
                      <a:r>
                        <a:rPr lang="de-DE" sz="2000" b="1" dirty="0"/>
                        <a:t>er sie </a:t>
                      </a:r>
                    </a:p>
                  </a:txBody>
                  <a:tcPr marL="68580" marR="68580" marT="34290" marB="34290"/>
                </a:tc>
                <a:tc>
                  <a:txBody>
                    <a:bodyPr/>
                    <a:lstStyle/>
                    <a:p>
                      <a:r>
                        <a:rPr lang="de-DE" sz="2000" b="1" dirty="0"/>
                        <a:t>geschnappt.</a:t>
                      </a:r>
                    </a:p>
                  </a:txBody>
                  <a:tcPr marL="68580" marR="68580" marT="34290" marB="34290"/>
                </a:tc>
                <a:extLst>
                  <a:ext uri="{0D108BD9-81ED-4DB2-BD59-A6C34878D82A}">
                    <a16:rowId xmlns:a16="http://schemas.microsoft.com/office/drawing/2014/main" val="3227523979"/>
                  </a:ext>
                </a:extLst>
              </a:tr>
            </a:tbl>
          </a:graphicData>
        </a:graphic>
      </p:graphicFrame>
    </p:spTree>
    <p:extLst>
      <p:ext uri="{BB962C8B-B14F-4D97-AF65-F5344CB8AC3E}">
        <p14:creationId xmlns:p14="http://schemas.microsoft.com/office/powerpoint/2010/main" val="2150187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545BD-930B-4461-A778-CDAF7F85CA93}"/>
              </a:ext>
            </a:extLst>
          </p:cNvPr>
          <p:cNvSpPr>
            <a:spLocks noGrp="1"/>
          </p:cNvSpPr>
          <p:nvPr>
            <p:ph type="title"/>
          </p:nvPr>
        </p:nvSpPr>
        <p:spPr/>
        <p:txBody>
          <a:bodyPr/>
          <a:lstStyle/>
          <a:p>
            <a:r>
              <a:rPr lang="de-DE" dirty="0"/>
              <a:t>Literatur zu Geschichtensäckchen</a:t>
            </a:r>
          </a:p>
        </p:txBody>
      </p:sp>
      <p:sp>
        <p:nvSpPr>
          <p:cNvPr id="3" name="Fußzeilenplatzhalter 2">
            <a:extLst>
              <a:ext uri="{FF2B5EF4-FFF2-40B4-BE49-F238E27FC236}">
                <a16:creationId xmlns:a16="http://schemas.microsoft.com/office/drawing/2014/main" id="{424C2B97-E7AD-AB85-E903-8B5313AD66C9}"/>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3AF96579-839D-95ED-1AD4-47C58528B432}"/>
              </a:ext>
            </a:extLst>
          </p:cNvPr>
          <p:cNvSpPr>
            <a:spLocks noGrp="1"/>
          </p:cNvSpPr>
          <p:nvPr>
            <p:ph sz="quarter" idx="1"/>
          </p:nvPr>
        </p:nvSpPr>
        <p:spPr/>
        <p:txBody>
          <a:bodyPr>
            <a:normAutofit/>
          </a:bodyPr>
          <a:lstStyle/>
          <a:p>
            <a:pPr>
              <a:lnSpc>
                <a:spcPct val="115000"/>
              </a:lnSpc>
              <a:spcAft>
                <a:spcPts val="10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Sprachförderung mit Geschichtensäckchen. 0-3 Jahre oder 3-6 Jahre. Monika Weber. Verlag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Ökotopia</a:t>
            </a:r>
            <a:r>
              <a:rPr lang="de-DE" sz="1800" dirty="0">
                <a:effectLst/>
                <a:latin typeface="Arial" panose="020B060402020202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Mit Geschichtensäckchen durch das Jahr. Susanne Oestreicher, Sabrina Schwind, Isolde Traub. Verlag Bananenblau.</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latin typeface="Arial" panose="020B0604020202020204" pitchFamily="34" charset="0"/>
                <a:ea typeface="Calibri" panose="020F0502020204030204" pitchFamily="34" charset="0"/>
                <a:cs typeface="Times New Roman" panose="02020603050405020304" pitchFamily="18" charset="0"/>
              </a:rPr>
              <a:t>Mit neuen Geschichtensäckchen durch das Jahr. Susanne Oestreicher. Verlag Bananenblau.</a:t>
            </a:r>
          </a:p>
          <a:p>
            <a:endParaRPr lang="de-DE" dirty="0"/>
          </a:p>
        </p:txBody>
      </p:sp>
    </p:spTree>
    <p:extLst>
      <p:ext uri="{BB962C8B-B14F-4D97-AF65-F5344CB8AC3E}">
        <p14:creationId xmlns:p14="http://schemas.microsoft.com/office/powerpoint/2010/main" val="375673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5F7732-C802-D0D1-CC1D-9B7F8EB1D96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EC4BACF-6B5C-A293-5AAA-EDBC5F9CDB5D}"/>
              </a:ext>
            </a:extLst>
          </p:cNvPr>
          <p:cNvSpPr>
            <a:spLocks noGrp="1"/>
          </p:cNvSpPr>
          <p:nvPr>
            <p:ph type="title"/>
          </p:nvPr>
        </p:nvSpPr>
        <p:spPr/>
        <p:txBody>
          <a:bodyPr/>
          <a:lstStyle/>
          <a:p>
            <a:r>
              <a:rPr lang="de-DE" dirty="0"/>
              <a:t>Mythen oder Wahrheiten?</a:t>
            </a:r>
          </a:p>
        </p:txBody>
      </p:sp>
      <p:sp>
        <p:nvSpPr>
          <p:cNvPr id="4" name="Fußzeilenplatzhalter 3">
            <a:extLst>
              <a:ext uri="{FF2B5EF4-FFF2-40B4-BE49-F238E27FC236}">
                <a16:creationId xmlns:a16="http://schemas.microsoft.com/office/drawing/2014/main" id="{0E84912C-E839-974A-3D36-C3D8D47994E8}"/>
              </a:ext>
            </a:extLst>
          </p:cNvPr>
          <p:cNvSpPr>
            <a:spLocks noGrp="1"/>
          </p:cNvSpPr>
          <p:nvPr>
            <p:ph type="ftr" sz="quarter" idx="11"/>
          </p:nvPr>
        </p:nvSpPr>
        <p:spPr/>
        <p:txBody>
          <a:bodyPr/>
          <a:lstStyle/>
          <a:p>
            <a:r>
              <a:rPr lang="de-DE"/>
              <a:t>Mehrsprachigkeit    Stadt Köln     Susanne Kühn  22./23.5.2025</a:t>
            </a:r>
          </a:p>
        </p:txBody>
      </p:sp>
      <p:pic>
        <p:nvPicPr>
          <p:cNvPr id="3" name="Inhaltsplatzhalter 2">
            <a:extLst>
              <a:ext uri="{FF2B5EF4-FFF2-40B4-BE49-F238E27FC236}">
                <a16:creationId xmlns:a16="http://schemas.microsoft.com/office/drawing/2014/main" id="{3E495CA1-0201-0647-7BB9-1C814145DDC5}"/>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6264018" y="996685"/>
            <a:ext cx="6144683" cy="4608512"/>
          </a:xfrm>
        </p:spPr>
      </p:pic>
    </p:spTree>
    <p:extLst>
      <p:ext uri="{BB962C8B-B14F-4D97-AF65-F5344CB8AC3E}">
        <p14:creationId xmlns:p14="http://schemas.microsoft.com/office/powerpoint/2010/main" val="396085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963CA-0338-983B-8BA6-56FD9F6AFF89}"/>
              </a:ext>
            </a:extLst>
          </p:cNvPr>
          <p:cNvSpPr>
            <a:spLocks noGrp="1"/>
          </p:cNvSpPr>
          <p:nvPr>
            <p:ph type="title"/>
          </p:nvPr>
        </p:nvSpPr>
        <p:spPr/>
        <p:txBody>
          <a:bodyPr/>
          <a:lstStyle/>
          <a:p>
            <a:r>
              <a:rPr lang="de-DE" dirty="0"/>
              <a:t>Elternfragebögen U7 (50 Wörter)</a:t>
            </a:r>
          </a:p>
        </p:txBody>
      </p:sp>
      <p:sp>
        <p:nvSpPr>
          <p:cNvPr id="3" name="Fußzeilenplatzhalter 2">
            <a:extLst>
              <a:ext uri="{FF2B5EF4-FFF2-40B4-BE49-F238E27FC236}">
                <a16:creationId xmlns:a16="http://schemas.microsoft.com/office/drawing/2014/main" id="{F3243DEB-C6C8-F716-545C-BE317325B50B}"/>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2D21D5DC-DD61-7F72-BB7D-7E7CF4943ABB}"/>
              </a:ext>
            </a:extLst>
          </p:cNvPr>
          <p:cNvSpPr>
            <a:spLocks noGrp="1"/>
          </p:cNvSpPr>
          <p:nvPr>
            <p:ph sz="quarter" idx="1"/>
          </p:nvPr>
        </p:nvSpPr>
        <p:spPr/>
        <p:txBody>
          <a:bodyPr/>
          <a:lstStyle/>
          <a:p>
            <a:r>
              <a:rPr lang="de-DE" dirty="0">
                <a:hlinkClick r:id="rId2"/>
              </a:rPr>
              <a:t>https://www.ph-heidelberg.de/sachse-steffi/professur-fuer-entwicklungspsychologie/elternfrageboegen-sbe-2-kt-sbe-3-kt/sbe-2-kt/</a:t>
            </a:r>
            <a:endParaRPr lang="de-DE" dirty="0"/>
          </a:p>
          <a:p>
            <a:pPr marL="0" indent="0">
              <a:buNone/>
            </a:pPr>
            <a:endParaRPr lang="de-DE" dirty="0"/>
          </a:p>
        </p:txBody>
      </p:sp>
    </p:spTree>
    <p:extLst>
      <p:ext uri="{BB962C8B-B14F-4D97-AF65-F5344CB8AC3E}">
        <p14:creationId xmlns:p14="http://schemas.microsoft.com/office/powerpoint/2010/main" val="1118407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D7F5C-CF23-46A6-5EED-8280120637DF}"/>
              </a:ext>
            </a:extLst>
          </p:cNvPr>
          <p:cNvSpPr>
            <a:spLocks noGrp="1"/>
          </p:cNvSpPr>
          <p:nvPr>
            <p:ph type="title"/>
          </p:nvPr>
        </p:nvSpPr>
        <p:spPr/>
        <p:txBody>
          <a:bodyPr/>
          <a:lstStyle/>
          <a:p>
            <a:r>
              <a:rPr lang="de-DE" dirty="0"/>
              <a:t>Worum geht es eigentlich?</a:t>
            </a:r>
          </a:p>
        </p:txBody>
      </p:sp>
      <p:sp>
        <p:nvSpPr>
          <p:cNvPr id="3" name="Fußzeilenplatzhalter 2">
            <a:extLst>
              <a:ext uri="{FF2B5EF4-FFF2-40B4-BE49-F238E27FC236}">
                <a16:creationId xmlns:a16="http://schemas.microsoft.com/office/drawing/2014/main" id="{EFF13BD8-C90D-BCD5-DFC5-E05ABE3BF849}"/>
              </a:ext>
            </a:extLst>
          </p:cNvPr>
          <p:cNvSpPr>
            <a:spLocks noGrp="1"/>
          </p:cNvSpPr>
          <p:nvPr>
            <p:ph type="ftr" sz="quarter" idx="11"/>
          </p:nvPr>
        </p:nvSpPr>
        <p:spPr/>
        <p:txBody>
          <a:bodyPr/>
          <a:lstStyle/>
          <a:p>
            <a:r>
              <a:rPr lang="de-DE"/>
              <a:t>Mehrsprachigkeit    Stadt Köln     Susanne Kühn  22./23.5.2025</a:t>
            </a:r>
          </a:p>
        </p:txBody>
      </p:sp>
      <p:pic>
        <p:nvPicPr>
          <p:cNvPr id="6" name="Inhaltsplatzhalter 5">
            <a:extLst>
              <a:ext uri="{FF2B5EF4-FFF2-40B4-BE49-F238E27FC236}">
                <a16:creationId xmlns:a16="http://schemas.microsoft.com/office/drawing/2014/main" id="{D86ACE7F-9F46-96F4-C919-9F719607CF5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83432" y="1604874"/>
            <a:ext cx="7795971" cy="5281142"/>
          </a:xfrm>
        </p:spPr>
      </p:pic>
      <p:sp>
        <p:nvSpPr>
          <p:cNvPr id="7" name="Textfeld 6">
            <a:extLst>
              <a:ext uri="{FF2B5EF4-FFF2-40B4-BE49-F238E27FC236}">
                <a16:creationId xmlns:a16="http://schemas.microsoft.com/office/drawing/2014/main" id="{5A9584B6-2CFC-CB0E-9BDA-9913009CD897}"/>
              </a:ext>
            </a:extLst>
          </p:cNvPr>
          <p:cNvSpPr txBox="1"/>
          <p:nvPr/>
        </p:nvSpPr>
        <p:spPr>
          <a:xfrm>
            <a:off x="9480376" y="2348880"/>
            <a:ext cx="2016224" cy="2862322"/>
          </a:xfrm>
          <a:prstGeom prst="rect">
            <a:avLst/>
          </a:prstGeom>
          <a:noFill/>
        </p:spPr>
        <p:txBody>
          <a:bodyPr wrap="square" rtlCol="0">
            <a:spAutoFit/>
          </a:bodyPr>
          <a:lstStyle/>
          <a:p>
            <a:r>
              <a:rPr lang="de-DE" dirty="0"/>
              <a:t>Europäisches Portfolio für Pädagogen und Pädagoginnen im Elementarbereich </a:t>
            </a:r>
            <a:r>
              <a:rPr lang="de-DE" dirty="0">
                <a:hlinkClick r:id="rId3"/>
              </a:rPr>
              <a:t>https://www.ecml.at/Resources/ECMLresources/tabid/277/ID/11/language/en-GB/Default.aspx</a:t>
            </a:r>
            <a:r>
              <a:rPr lang="de-DE" dirty="0"/>
              <a:t> </a:t>
            </a:r>
          </a:p>
        </p:txBody>
      </p:sp>
    </p:spTree>
    <p:extLst>
      <p:ext uri="{BB962C8B-B14F-4D97-AF65-F5344CB8AC3E}">
        <p14:creationId xmlns:p14="http://schemas.microsoft.com/office/powerpoint/2010/main" val="3011445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487E7-4DC8-8047-535B-0C8F17524A18}"/>
              </a:ext>
            </a:extLst>
          </p:cNvPr>
          <p:cNvSpPr>
            <a:spLocks noGrp="1"/>
          </p:cNvSpPr>
          <p:nvPr>
            <p:ph type="title"/>
          </p:nvPr>
        </p:nvSpPr>
        <p:spPr/>
        <p:txBody>
          <a:bodyPr>
            <a:normAutofit fontScale="90000"/>
          </a:bodyPr>
          <a:lstStyle/>
          <a:p>
            <a:r>
              <a:rPr lang="de-DE" dirty="0" err="1"/>
              <a:t>Qita</a:t>
            </a:r>
            <a:r>
              <a:rPr lang="de-DE" dirty="0"/>
              <a:t> – Kriterienkatalog Bereich Sprache und Mehrsprachigkeit</a:t>
            </a:r>
          </a:p>
        </p:txBody>
      </p:sp>
      <p:sp>
        <p:nvSpPr>
          <p:cNvPr id="3" name="Fußzeilenplatzhalter 2">
            <a:extLst>
              <a:ext uri="{FF2B5EF4-FFF2-40B4-BE49-F238E27FC236}">
                <a16:creationId xmlns:a16="http://schemas.microsoft.com/office/drawing/2014/main" id="{EAE7B31A-DDB8-817E-05A2-F35B55BE67BA}"/>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0A8929BA-5CD2-8181-6E0A-3B59B62CE5CC}"/>
              </a:ext>
            </a:extLst>
          </p:cNvPr>
          <p:cNvSpPr>
            <a:spLocks noGrp="1"/>
          </p:cNvSpPr>
          <p:nvPr>
            <p:ph sz="quarter" idx="1"/>
          </p:nvPr>
        </p:nvSpPr>
        <p:spPr/>
        <p:txBody>
          <a:bodyPr/>
          <a:lstStyle/>
          <a:p>
            <a:r>
              <a:rPr lang="de-DE" dirty="0">
                <a:hlinkClick r:id="rId2"/>
              </a:rPr>
              <a:t>https://www.fmks.eu/shop/buecher/qita-kriterienhandbuch-f%C3%BCr-den-bereich-sprache-und-mehrsprachigkeit.html</a:t>
            </a:r>
            <a:endParaRPr lang="de-DE" dirty="0"/>
          </a:p>
          <a:p>
            <a:endParaRPr lang="de-DE" dirty="0"/>
          </a:p>
        </p:txBody>
      </p:sp>
    </p:spTree>
    <p:extLst>
      <p:ext uri="{BB962C8B-B14F-4D97-AF65-F5344CB8AC3E}">
        <p14:creationId xmlns:p14="http://schemas.microsoft.com/office/powerpoint/2010/main" val="1424605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F9B3BEA-8D99-A45E-5128-83DA9F3AF935}"/>
              </a:ext>
            </a:extLst>
          </p:cNvPr>
          <p:cNvSpPr>
            <a:spLocks noGrp="1"/>
          </p:cNvSpPr>
          <p:nvPr>
            <p:ph type="body" idx="1"/>
          </p:nvPr>
        </p:nvSpPr>
        <p:spPr/>
        <p:txBody>
          <a:bodyPr/>
          <a:lstStyle/>
          <a:p>
            <a:endParaRPr lang="de-DE"/>
          </a:p>
        </p:txBody>
      </p:sp>
      <p:sp>
        <p:nvSpPr>
          <p:cNvPr id="5" name="Titel 4">
            <a:extLst>
              <a:ext uri="{FF2B5EF4-FFF2-40B4-BE49-F238E27FC236}">
                <a16:creationId xmlns:a16="http://schemas.microsoft.com/office/drawing/2014/main" id="{4E3B04AC-C3D8-2E66-E2A6-79EC64CCE857}"/>
              </a:ext>
            </a:extLst>
          </p:cNvPr>
          <p:cNvSpPr>
            <a:spLocks noGrp="1"/>
          </p:cNvSpPr>
          <p:nvPr>
            <p:ph type="title"/>
          </p:nvPr>
        </p:nvSpPr>
        <p:spPr/>
        <p:txBody>
          <a:bodyPr/>
          <a:lstStyle/>
          <a:p>
            <a:r>
              <a:rPr lang="de-DE" b="1" dirty="0" err="1"/>
              <a:t>Translanguaging</a:t>
            </a:r>
            <a:endParaRPr lang="de-DE" b="1" dirty="0"/>
          </a:p>
        </p:txBody>
      </p:sp>
      <p:sp>
        <p:nvSpPr>
          <p:cNvPr id="3" name="Fußzeilenplatzhalter 2">
            <a:extLst>
              <a:ext uri="{FF2B5EF4-FFF2-40B4-BE49-F238E27FC236}">
                <a16:creationId xmlns:a16="http://schemas.microsoft.com/office/drawing/2014/main" id="{D10E632C-3814-C0F7-7562-8CBB681357E4}"/>
              </a:ext>
            </a:extLst>
          </p:cNvPr>
          <p:cNvSpPr>
            <a:spLocks noGrp="1"/>
          </p:cNvSpPr>
          <p:nvPr>
            <p:ph type="ftr" sz="quarter" idx="12"/>
          </p:nvPr>
        </p:nvSpPr>
        <p:spPr/>
        <p:txBody>
          <a:bodyPr/>
          <a:lstStyle/>
          <a:p>
            <a:r>
              <a:rPr lang="de-DE"/>
              <a:t>Mehrsprachigkeit    Stadt Köln     Susanne Kühn  22./23.5.2025</a:t>
            </a:r>
          </a:p>
        </p:txBody>
      </p:sp>
    </p:spTree>
    <p:extLst>
      <p:ext uri="{BB962C8B-B14F-4D97-AF65-F5344CB8AC3E}">
        <p14:creationId xmlns:p14="http://schemas.microsoft.com/office/powerpoint/2010/main" val="1241678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FA774-2150-FE97-D775-FFACB6C56AB5}"/>
              </a:ext>
            </a:extLst>
          </p:cNvPr>
          <p:cNvSpPr>
            <a:spLocks noGrp="1"/>
          </p:cNvSpPr>
          <p:nvPr>
            <p:ph type="title"/>
          </p:nvPr>
        </p:nvSpPr>
        <p:spPr/>
        <p:txBody>
          <a:bodyPr/>
          <a:lstStyle/>
          <a:p>
            <a:r>
              <a:rPr lang="de-DE" b="1" dirty="0"/>
              <a:t>Models of </a:t>
            </a:r>
            <a:r>
              <a:rPr lang="de-DE" b="1" dirty="0" err="1"/>
              <a:t>Bilingualism</a:t>
            </a:r>
            <a:r>
              <a:rPr lang="de-DE" b="1" dirty="0"/>
              <a:t> (Garcia 2009)</a:t>
            </a:r>
          </a:p>
        </p:txBody>
      </p:sp>
      <p:sp>
        <p:nvSpPr>
          <p:cNvPr id="3" name="Inhaltsplatzhalter 2">
            <a:extLst>
              <a:ext uri="{FF2B5EF4-FFF2-40B4-BE49-F238E27FC236}">
                <a16:creationId xmlns:a16="http://schemas.microsoft.com/office/drawing/2014/main" id="{F6E22403-1838-D479-BCBE-3695D35EDFF5}"/>
              </a:ext>
            </a:extLst>
          </p:cNvPr>
          <p:cNvSpPr>
            <a:spLocks noGrp="1"/>
          </p:cNvSpPr>
          <p:nvPr>
            <p:ph idx="1"/>
          </p:nvPr>
        </p:nvSpPr>
        <p:spPr/>
        <p:txBody>
          <a:bodyPr/>
          <a:lstStyle/>
          <a:p>
            <a:endParaRPr lang="de-DE" dirty="0"/>
          </a:p>
          <a:p>
            <a:r>
              <a:rPr lang="de-DE" sz="2800" b="1" dirty="0"/>
              <a:t>Theorien/Vorstellungen, wie mehrere Sprachen im Kopf der </a:t>
            </a:r>
            <a:r>
              <a:rPr lang="de-DE" sz="2800" b="1" dirty="0" err="1"/>
              <a:t>Sprecher:innen</a:t>
            </a:r>
            <a:r>
              <a:rPr lang="de-DE" sz="2800" b="1" dirty="0"/>
              <a:t> eingesetzt werden/sich sortieren/ sich auswirken</a:t>
            </a:r>
          </a:p>
          <a:p>
            <a:endParaRPr lang="de-DE" sz="2800" b="1" dirty="0"/>
          </a:p>
          <a:p>
            <a:pPr lvl="8">
              <a:buFont typeface="Wingdings" panose="05000000000000000000" pitchFamily="2" charset="2"/>
              <a:buChar char="Ø"/>
            </a:pPr>
            <a:r>
              <a:rPr lang="de-DE" sz="2800" b="1" dirty="0"/>
              <a:t> additiv</a:t>
            </a:r>
          </a:p>
          <a:p>
            <a:pPr lvl="8">
              <a:buFont typeface="Wingdings" panose="05000000000000000000" pitchFamily="2" charset="2"/>
              <a:buChar char="Ø"/>
            </a:pPr>
            <a:r>
              <a:rPr lang="de-DE" sz="2800" b="1" dirty="0"/>
              <a:t> subtraktiv</a:t>
            </a:r>
          </a:p>
          <a:p>
            <a:pPr lvl="8">
              <a:buFont typeface="Wingdings" panose="05000000000000000000" pitchFamily="2" charset="2"/>
              <a:buChar char="Ø"/>
            </a:pPr>
            <a:r>
              <a:rPr lang="de-DE" sz="2800" b="1" dirty="0"/>
              <a:t> dynamisch</a:t>
            </a:r>
          </a:p>
          <a:p>
            <a:endParaRPr lang="de-DE" dirty="0"/>
          </a:p>
        </p:txBody>
      </p:sp>
      <p:sp>
        <p:nvSpPr>
          <p:cNvPr id="4" name="Fußzeilenplatzhalter 3">
            <a:extLst>
              <a:ext uri="{FF2B5EF4-FFF2-40B4-BE49-F238E27FC236}">
                <a16:creationId xmlns:a16="http://schemas.microsoft.com/office/drawing/2014/main" id="{0424BA93-D77E-8308-88ED-894D911BB78E}"/>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109508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lstStyle/>
          <a:p>
            <a:r>
              <a:rPr lang="de-DE" b="1" dirty="0" err="1"/>
              <a:t>Translanguaging</a:t>
            </a:r>
            <a:r>
              <a:rPr lang="de-DE" b="1" dirty="0"/>
              <a:t> als Theorie </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a:xfrm>
            <a:off x="1097280" y="1845733"/>
            <a:ext cx="10058400" cy="4459817"/>
          </a:xfrm>
        </p:spPr>
        <p:txBody>
          <a:bodyPr>
            <a:normAutofit/>
          </a:bodyPr>
          <a:lstStyle/>
          <a:p>
            <a:r>
              <a:rPr lang="de-DE" sz="2800" b="1" dirty="0" err="1"/>
              <a:t>Quersprachigkeit</a:t>
            </a:r>
            <a:r>
              <a:rPr lang="de-DE" sz="2800" dirty="0"/>
              <a:t> (List) oder </a:t>
            </a:r>
            <a:r>
              <a:rPr lang="de-DE" sz="2800" dirty="0" err="1"/>
              <a:t>Translanguaging</a:t>
            </a:r>
            <a:r>
              <a:rPr lang="de-DE" sz="2800" dirty="0"/>
              <a:t> (Garcia, </a:t>
            </a:r>
            <a:r>
              <a:rPr lang="de-DE" sz="2800" dirty="0" err="1"/>
              <a:t>Panagitopoulou</a:t>
            </a:r>
            <a:r>
              <a:rPr lang="de-DE" sz="2800" dirty="0"/>
              <a:t>)</a:t>
            </a:r>
          </a:p>
          <a:p>
            <a:r>
              <a:rPr lang="de-DE" sz="2800" dirty="0"/>
              <a:t>bezeichnet den </a:t>
            </a:r>
            <a:r>
              <a:rPr lang="de-DE" sz="2800" b="1" dirty="0"/>
              <a:t>dynamischen Gebrauch von Sprachen</a:t>
            </a:r>
            <a:r>
              <a:rPr lang="de-DE" sz="2800" dirty="0"/>
              <a:t>. Sprachen werden gemischt und es wird fließend hin- und hergewechselt.</a:t>
            </a:r>
          </a:p>
          <a:p>
            <a:r>
              <a:rPr lang="de-DE" sz="2800" dirty="0"/>
              <a:t>Das gesamte sprachliche Repertoire wird genutzt.</a:t>
            </a:r>
          </a:p>
          <a:p>
            <a:r>
              <a:rPr lang="de-DE" sz="2800" dirty="0"/>
              <a:t>Es geht um Sprachpraktiken, die sprachübergreifend genutzt werden.</a:t>
            </a:r>
          </a:p>
          <a:p>
            <a:r>
              <a:rPr lang="de-DE" sz="2800" dirty="0">
                <a:sym typeface="Wingdings" panose="05000000000000000000" pitchFamily="2" charset="2"/>
              </a:rPr>
              <a:t> </a:t>
            </a:r>
            <a:r>
              <a:rPr lang="de-DE" sz="2800" b="1" dirty="0"/>
              <a:t>„Sprachenübergreifendes Handeln“</a:t>
            </a:r>
          </a:p>
          <a:p>
            <a:endParaRPr lang="de-DE" dirty="0">
              <a:effectLst/>
            </a:endParaRP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42424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46C4A-1F31-5BF5-8239-43B02E502780}"/>
              </a:ext>
            </a:extLst>
          </p:cNvPr>
          <p:cNvSpPr>
            <a:spLocks noGrp="1"/>
          </p:cNvSpPr>
          <p:nvPr>
            <p:ph type="title"/>
          </p:nvPr>
        </p:nvSpPr>
        <p:spPr/>
        <p:txBody>
          <a:bodyPr/>
          <a:lstStyle/>
          <a:p>
            <a:r>
              <a:rPr lang="de-DE" b="1" dirty="0" err="1"/>
              <a:t>Translanguaging</a:t>
            </a:r>
            <a:r>
              <a:rPr lang="de-DE" b="1" dirty="0"/>
              <a:t> – weitere Definition</a:t>
            </a:r>
          </a:p>
        </p:txBody>
      </p:sp>
      <p:sp>
        <p:nvSpPr>
          <p:cNvPr id="3" name="Fußzeilenplatzhalter 2">
            <a:extLst>
              <a:ext uri="{FF2B5EF4-FFF2-40B4-BE49-F238E27FC236}">
                <a16:creationId xmlns:a16="http://schemas.microsoft.com/office/drawing/2014/main" id="{4CAEDE4D-3D14-6D8A-9E13-397635D528E8}"/>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EB396879-1ADB-788D-F563-2813ECF81F2D}"/>
              </a:ext>
            </a:extLst>
          </p:cNvPr>
          <p:cNvSpPr>
            <a:spLocks noGrp="1"/>
          </p:cNvSpPr>
          <p:nvPr>
            <p:ph sz="quarter" idx="1"/>
          </p:nvPr>
        </p:nvSpPr>
        <p:spPr/>
        <p:txBody>
          <a:bodyPr/>
          <a:lstStyle/>
          <a:p>
            <a:pPr marL="0" indent="0">
              <a:buNone/>
            </a:pPr>
            <a:r>
              <a:rPr lang="de-DE" b="1" dirty="0"/>
              <a:t>„Der Begriff „</a:t>
            </a:r>
            <a:r>
              <a:rPr lang="de-DE" b="1" dirty="0" err="1"/>
              <a:t>Translanguaging</a:t>
            </a:r>
            <a:r>
              <a:rPr lang="de-DE" b="1" dirty="0"/>
              <a:t>“ beschreibt den Prozess, in dem</a:t>
            </a:r>
          </a:p>
          <a:p>
            <a:pPr marL="0" indent="0">
              <a:buNone/>
            </a:pPr>
            <a:r>
              <a:rPr lang="de-DE" b="1" dirty="0"/>
              <a:t>Personen flexibel und strategisch auf ihr gesamtes</a:t>
            </a:r>
          </a:p>
          <a:p>
            <a:pPr marL="0" indent="0">
              <a:buNone/>
            </a:pPr>
            <a:r>
              <a:rPr lang="de-DE" b="1" dirty="0"/>
              <a:t>sprachliches und nicht-sprachliches Repertoire zurückgreifen,</a:t>
            </a:r>
          </a:p>
          <a:p>
            <a:pPr marL="0" indent="0">
              <a:buNone/>
            </a:pPr>
            <a:r>
              <a:rPr lang="de-DE" b="1" dirty="0"/>
              <a:t>um zu kommunizieren, Wissen zu konstruieren, Verständnis zu</a:t>
            </a:r>
          </a:p>
          <a:p>
            <a:pPr marL="0" indent="0">
              <a:buNone/>
            </a:pPr>
            <a:r>
              <a:rPr lang="de-DE" b="1" dirty="0"/>
              <a:t>erzeugen und ihre sprachliche Identität auszudrücken.“</a:t>
            </a:r>
          </a:p>
          <a:p>
            <a:pPr marL="0" indent="0">
              <a:buNone/>
            </a:pPr>
            <a:endParaRPr lang="de-DE" dirty="0"/>
          </a:p>
          <a:p>
            <a:pPr marL="0" indent="0">
              <a:buNone/>
            </a:pPr>
            <a:r>
              <a:rPr lang="de-DE" dirty="0"/>
              <a:t>(Claudine Kirsch &amp; Simone </a:t>
            </a:r>
            <a:r>
              <a:rPr lang="de-DE" dirty="0" err="1"/>
              <a:t>Mortini</a:t>
            </a:r>
            <a:r>
              <a:rPr lang="de-DE" dirty="0"/>
              <a:t> (2016). </a:t>
            </a:r>
            <a:r>
              <a:rPr lang="de-DE" dirty="0" err="1"/>
              <a:t>Translanguaging</a:t>
            </a:r>
            <a:r>
              <a:rPr lang="de-DE" dirty="0"/>
              <a:t>: Eine innovative Lehr- und Lernstrategie. Forum 365, S. 23-25)</a:t>
            </a:r>
          </a:p>
        </p:txBody>
      </p:sp>
    </p:spTree>
    <p:extLst>
      <p:ext uri="{BB962C8B-B14F-4D97-AF65-F5344CB8AC3E}">
        <p14:creationId xmlns:p14="http://schemas.microsoft.com/office/powerpoint/2010/main" val="2929720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b="1" dirty="0" err="1"/>
              <a:t>Translanguaging</a:t>
            </a:r>
            <a:r>
              <a:rPr lang="de-DE" b="1" dirty="0"/>
              <a:t> als sprachpädagogisches Konzept: Quersprachige Lernräume </a:t>
            </a:r>
          </a:p>
        </p:txBody>
      </p:sp>
      <p:sp>
        <p:nvSpPr>
          <p:cNvPr id="5" name="Inhaltsplatzhalter 4"/>
          <p:cNvSpPr>
            <a:spLocks noGrp="1"/>
          </p:cNvSpPr>
          <p:nvPr>
            <p:ph sz="quarter" idx="1"/>
          </p:nvPr>
        </p:nvSpPr>
        <p:spPr>
          <a:xfrm>
            <a:off x="1097280" y="1944303"/>
            <a:ext cx="7603958" cy="4303903"/>
          </a:xfrm>
        </p:spPr>
        <p:txBody>
          <a:bodyPr>
            <a:normAutofit fontScale="55000" lnSpcReduction="20000"/>
          </a:bodyPr>
          <a:lstStyle/>
          <a:p>
            <a:endParaRPr lang="de-DE" sz="4600" b="1" dirty="0"/>
          </a:p>
          <a:p>
            <a:pPr marL="0" indent="0">
              <a:buNone/>
            </a:pPr>
            <a:endParaRPr lang="de-DE" sz="3600" b="1" dirty="0"/>
          </a:p>
          <a:p>
            <a:pPr marL="0" indent="0">
              <a:lnSpc>
                <a:spcPct val="120000"/>
              </a:lnSpc>
              <a:buNone/>
            </a:pPr>
            <a:r>
              <a:rPr lang="de-DE" sz="4400" b="1" dirty="0"/>
              <a:t>„Mit quersprachigen Lernräumen sind alle geplanten oder spontanen Situationen gemeint, in denen die pädagogische Fachkraft die Sprachenerfahrungen und Sprachenpraktiken von Kindern/Lernenden aufgreift und zum Gegenstand des (gemeinsamen) Sprachhandelns oder der metasprachlichen Reflexion, also der sprachlichen Reflexion über Sprache, macht.“</a:t>
            </a:r>
          </a:p>
          <a:p>
            <a:pPr marL="0" indent="0">
              <a:buNone/>
            </a:pPr>
            <a:r>
              <a:rPr lang="de-DE" sz="3600" b="1" dirty="0"/>
              <a:t>(Seite 37)</a:t>
            </a:r>
          </a:p>
          <a:p>
            <a:pPr marL="0" indent="0">
              <a:buNone/>
            </a:pPr>
            <a:r>
              <a:rPr lang="de-DE" sz="3600" dirty="0"/>
              <a:t>	</a:t>
            </a:r>
          </a:p>
          <a:p>
            <a:pPr marL="0" indent="0">
              <a:buNone/>
            </a:pPr>
            <a:endParaRPr lang="de-DE" sz="3600" b="1" dirty="0"/>
          </a:p>
        </p:txBody>
      </p:sp>
      <p:pic>
        <p:nvPicPr>
          <p:cNvPr id="6" name="Grafik 5" descr="SUK-LO-01.jpg"/>
          <p:cNvPicPr>
            <a:picLocks noChangeAspect="1"/>
          </p:cNvPicPr>
          <p:nvPr/>
        </p:nvPicPr>
        <p:blipFill>
          <a:blip r:embed="rId2" cstate="print"/>
          <a:stretch>
            <a:fillRect/>
          </a:stretch>
        </p:blipFill>
        <p:spPr>
          <a:xfrm>
            <a:off x="10991579" y="6098982"/>
            <a:ext cx="1236289" cy="762000"/>
          </a:xfrm>
          <a:prstGeom prst="rect">
            <a:avLst/>
          </a:prstGeom>
        </p:spPr>
      </p:pic>
      <p:sp>
        <p:nvSpPr>
          <p:cNvPr id="2" name="Fußzeilenplatzhalter 1">
            <a:extLst>
              <a:ext uri="{FF2B5EF4-FFF2-40B4-BE49-F238E27FC236}">
                <a16:creationId xmlns:a16="http://schemas.microsoft.com/office/drawing/2014/main" id="{133354DE-42B9-4CBB-AEA3-16A5050E0EFB}"/>
              </a:ext>
            </a:extLst>
          </p:cNvPr>
          <p:cNvSpPr>
            <a:spLocks noGrp="1"/>
          </p:cNvSpPr>
          <p:nvPr>
            <p:ph type="ftr" sz="quarter" idx="11"/>
          </p:nvPr>
        </p:nvSpPr>
        <p:spPr/>
        <p:txBody>
          <a:bodyPr/>
          <a:lstStyle/>
          <a:p>
            <a:r>
              <a:rPr lang="de-DE"/>
              <a:t>Mehrsprachigkeit    Stadt Köln     Susanne Kühn  22./23.5.2025</a:t>
            </a:r>
          </a:p>
        </p:txBody>
      </p:sp>
      <p:pic>
        <p:nvPicPr>
          <p:cNvPr id="7" name="Inhaltsplatzhalter 5">
            <a:extLst>
              <a:ext uri="{FF2B5EF4-FFF2-40B4-BE49-F238E27FC236}">
                <a16:creationId xmlns:a16="http://schemas.microsoft.com/office/drawing/2014/main" id="{4572742B-5987-B484-17D7-0A4386DEB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964" y="1890626"/>
            <a:ext cx="2168679" cy="3076747"/>
          </a:xfrm>
          <a:prstGeom prst="rect">
            <a:avLst/>
          </a:prstGeom>
        </p:spPr>
      </p:pic>
      <p:sp>
        <p:nvSpPr>
          <p:cNvPr id="8" name="Textfeld 7">
            <a:extLst>
              <a:ext uri="{FF2B5EF4-FFF2-40B4-BE49-F238E27FC236}">
                <a16:creationId xmlns:a16="http://schemas.microsoft.com/office/drawing/2014/main" id="{1701A390-7EEE-0D50-C0FF-931B9BCC4A5F}"/>
              </a:ext>
            </a:extLst>
          </p:cNvPr>
          <p:cNvSpPr txBox="1"/>
          <p:nvPr/>
        </p:nvSpPr>
        <p:spPr>
          <a:xfrm>
            <a:off x="9109964" y="5120639"/>
            <a:ext cx="3082036" cy="1107996"/>
          </a:xfrm>
          <a:prstGeom prst="rect">
            <a:avLst/>
          </a:prstGeom>
          <a:noFill/>
        </p:spPr>
        <p:txBody>
          <a:bodyPr wrap="square" rtlCol="0">
            <a:spAutoFit/>
          </a:bodyPr>
          <a:lstStyle/>
          <a:p>
            <a:r>
              <a:rPr lang="de-DE" sz="1100" dirty="0" err="1"/>
              <a:t>Chilla</a:t>
            </a:r>
            <a:r>
              <a:rPr lang="de-DE" sz="1100" dirty="0"/>
              <a:t>/Niebuhr-Siebert:</a:t>
            </a:r>
          </a:p>
          <a:p>
            <a:r>
              <a:rPr lang="de-DE" sz="1100" dirty="0"/>
              <a:t>Sprachenbunte Kita </a:t>
            </a:r>
          </a:p>
          <a:p>
            <a:r>
              <a:rPr lang="de-DE" sz="1100" dirty="0"/>
              <a:t>Mehrsprachige Bildung kompetent gestalten </a:t>
            </a:r>
          </a:p>
          <a:p>
            <a:r>
              <a:rPr lang="de-DE" sz="1100" dirty="0"/>
              <a:t>Praxisband aus der Reihe Kompetent Erziehen </a:t>
            </a:r>
          </a:p>
          <a:p>
            <a:r>
              <a:rPr lang="de-DE" sz="1100" dirty="0"/>
              <a:t>1. Auflage 2022</a:t>
            </a:r>
          </a:p>
          <a:p>
            <a:r>
              <a:rPr lang="de-DE" sz="1100" dirty="0"/>
              <a:t>Verlag Westermann</a:t>
            </a:r>
            <a:endParaRPr lang="de-DE" dirty="0"/>
          </a:p>
        </p:txBody>
      </p:sp>
    </p:spTree>
    <p:extLst>
      <p:ext uri="{BB962C8B-B14F-4D97-AF65-F5344CB8AC3E}">
        <p14:creationId xmlns:p14="http://schemas.microsoft.com/office/powerpoint/2010/main" val="286292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292A167-353C-B643-FBED-927F43BF5D6C}"/>
              </a:ext>
            </a:extLst>
          </p:cNvPr>
          <p:cNvSpPr>
            <a:spLocks noGrp="1"/>
          </p:cNvSpPr>
          <p:nvPr>
            <p:ph type="title"/>
          </p:nvPr>
        </p:nvSpPr>
        <p:spPr/>
        <p:txBody>
          <a:bodyPr/>
          <a:lstStyle/>
          <a:p>
            <a:r>
              <a:rPr lang="de-DE" b="1" dirty="0">
                <a:solidFill>
                  <a:schemeClr val="tx1"/>
                </a:solidFill>
              </a:rPr>
              <a:t>Die sprachenbunte Kita</a:t>
            </a:r>
          </a:p>
        </p:txBody>
      </p:sp>
      <p:sp>
        <p:nvSpPr>
          <p:cNvPr id="5" name="Fußzeilenplatzhalter 4">
            <a:extLst>
              <a:ext uri="{FF2B5EF4-FFF2-40B4-BE49-F238E27FC236}">
                <a16:creationId xmlns:a16="http://schemas.microsoft.com/office/drawing/2014/main" id="{DF3953D7-B50E-4097-89BE-CAABA3144F88}"/>
              </a:ext>
            </a:extLst>
          </p:cNvPr>
          <p:cNvSpPr>
            <a:spLocks noGrp="1"/>
          </p:cNvSpPr>
          <p:nvPr>
            <p:ph type="ftr" sz="quarter" idx="11"/>
          </p:nvPr>
        </p:nvSpPr>
        <p:spPr/>
        <p:txBody>
          <a:bodyPr/>
          <a:lstStyle/>
          <a:p>
            <a:r>
              <a:rPr lang="de-DE"/>
              <a:t>Mehrsprachigkeit    Stadt Köln     Susanne Kühn  22./23.5.2025</a:t>
            </a:r>
          </a:p>
        </p:txBody>
      </p:sp>
      <p:sp>
        <p:nvSpPr>
          <p:cNvPr id="9" name="Inhaltsplatzhalter 8">
            <a:extLst>
              <a:ext uri="{FF2B5EF4-FFF2-40B4-BE49-F238E27FC236}">
                <a16:creationId xmlns:a16="http://schemas.microsoft.com/office/drawing/2014/main" id="{020EC3F8-1CD5-A0F5-5F2C-B174C8889188}"/>
              </a:ext>
            </a:extLst>
          </p:cNvPr>
          <p:cNvSpPr>
            <a:spLocks noGrp="1"/>
          </p:cNvSpPr>
          <p:nvPr>
            <p:ph sz="quarter" idx="1"/>
          </p:nvPr>
        </p:nvSpPr>
        <p:spPr>
          <a:xfrm>
            <a:off x="1232034" y="1857676"/>
            <a:ext cx="7528262" cy="4238324"/>
          </a:xfrm>
        </p:spPr>
        <p:txBody>
          <a:bodyPr>
            <a:normAutofit fontScale="92500"/>
          </a:bodyPr>
          <a:lstStyle/>
          <a:p>
            <a:r>
              <a:rPr lang="de-DE" sz="2400" dirty="0"/>
              <a:t>„Dynamische Mehrsprachigkeit bedeutet, dass Sprecherinnen und Sprecher dazu befähigt werden sollen, sich mit ihren Sprachen in ihrer mehrsprachigen gelebten Sprachpraxis zielgerichtet auszudrücken und keine der ihnen zur Verfügung stehenden Modalitäten unterdrücken zu müssen.“ (Seite 39)</a:t>
            </a:r>
          </a:p>
          <a:p>
            <a:r>
              <a:rPr lang="de-DE" sz="2400" dirty="0"/>
              <a:t>„Eine sprachenbunte Kita bietet einen konsequent mehrsprachigen Handlungs-, Lebens- und Lernraum.“ (Seite 40) </a:t>
            </a:r>
          </a:p>
          <a:p>
            <a:endParaRPr lang="de-DE" sz="2400" b="1" dirty="0"/>
          </a:p>
          <a:p>
            <a:r>
              <a:rPr lang="de-DE" sz="2400" b="1" dirty="0">
                <a:effectLst/>
              </a:rPr>
              <a:t>Quersprachige Lernräume – mehrsprachige Bildungsräume</a:t>
            </a:r>
          </a:p>
          <a:p>
            <a:r>
              <a:rPr lang="de-DE" sz="2400" dirty="0"/>
              <a:t>Es geht um eine Würdigung aller sprachlichen Fähigkeiten.</a:t>
            </a:r>
            <a:endParaRPr lang="de-DE" sz="2400" dirty="0">
              <a:effectLst/>
            </a:endParaRPr>
          </a:p>
          <a:p>
            <a:endParaRPr lang="de-DE" dirty="0"/>
          </a:p>
        </p:txBody>
      </p:sp>
      <p:pic>
        <p:nvPicPr>
          <p:cNvPr id="11" name="Inhaltsplatzhalter 5">
            <a:extLst>
              <a:ext uri="{FF2B5EF4-FFF2-40B4-BE49-F238E27FC236}">
                <a16:creationId xmlns:a16="http://schemas.microsoft.com/office/drawing/2014/main" id="{0DADBC18-D371-1122-2C42-C0C419E07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964" y="1834816"/>
            <a:ext cx="2247357" cy="3188368"/>
          </a:xfrm>
          <a:prstGeom prst="rect">
            <a:avLst/>
          </a:prstGeom>
        </p:spPr>
      </p:pic>
      <p:sp>
        <p:nvSpPr>
          <p:cNvPr id="12" name="Textfeld 11">
            <a:extLst>
              <a:ext uri="{FF2B5EF4-FFF2-40B4-BE49-F238E27FC236}">
                <a16:creationId xmlns:a16="http://schemas.microsoft.com/office/drawing/2014/main" id="{46B86210-C304-83DA-A566-7781F6DBD06D}"/>
              </a:ext>
            </a:extLst>
          </p:cNvPr>
          <p:cNvSpPr txBox="1"/>
          <p:nvPr/>
        </p:nvSpPr>
        <p:spPr>
          <a:xfrm>
            <a:off x="9042587" y="5120640"/>
            <a:ext cx="3082036" cy="1107996"/>
          </a:xfrm>
          <a:prstGeom prst="rect">
            <a:avLst/>
          </a:prstGeom>
          <a:noFill/>
        </p:spPr>
        <p:txBody>
          <a:bodyPr wrap="square" rtlCol="0">
            <a:spAutoFit/>
          </a:bodyPr>
          <a:lstStyle/>
          <a:p>
            <a:r>
              <a:rPr lang="de-DE" sz="1100" dirty="0" err="1"/>
              <a:t>Chilla</a:t>
            </a:r>
            <a:r>
              <a:rPr lang="de-DE" sz="1100" dirty="0"/>
              <a:t>/Niebuhr-Siebert:</a:t>
            </a:r>
          </a:p>
          <a:p>
            <a:r>
              <a:rPr lang="de-DE" sz="1100" dirty="0"/>
              <a:t>Sprachenbunte Kita </a:t>
            </a:r>
          </a:p>
          <a:p>
            <a:r>
              <a:rPr lang="de-DE" sz="1100" dirty="0"/>
              <a:t>Mehrsprachige Bildung kompetent gestalten </a:t>
            </a:r>
          </a:p>
          <a:p>
            <a:r>
              <a:rPr lang="de-DE" sz="1100" dirty="0"/>
              <a:t>Praxisband aus der Reihe Kompetent Erziehen </a:t>
            </a:r>
          </a:p>
          <a:p>
            <a:r>
              <a:rPr lang="de-DE" sz="1100" dirty="0"/>
              <a:t>1. Auflage 2022</a:t>
            </a:r>
          </a:p>
          <a:p>
            <a:r>
              <a:rPr lang="de-DE" sz="1100" dirty="0"/>
              <a:t>Verlag Westermann</a:t>
            </a:r>
            <a:endParaRPr lang="de-DE" dirty="0"/>
          </a:p>
        </p:txBody>
      </p:sp>
    </p:spTree>
    <p:extLst>
      <p:ext uri="{BB962C8B-B14F-4D97-AF65-F5344CB8AC3E}">
        <p14:creationId xmlns:p14="http://schemas.microsoft.com/office/powerpoint/2010/main" val="290690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D65CD-80D8-874C-556C-988A4426BEA3}"/>
              </a:ext>
            </a:extLst>
          </p:cNvPr>
          <p:cNvSpPr>
            <a:spLocks noGrp="1"/>
          </p:cNvSpPr>
          <p:nvPr>
            <p:ph type="title"/>
          </p:nvPr>
        </p:nvSpPr>
        <p:spPr/>
        <p:txBody>
          <a:bodyPr>
            <a:normAutofit fontScale="90000"/>
          </a:bodyPr>
          <a:lstStyle/>
          <a:p>
            <a:r>
              <a:rPr lang="de-DE" b="1" dirty="0"/>
              <a:t>Kernkompetenzen einer </a:t>
            </a:r>
            <a:r>
              <a:rPr lang="de-DE" b="1" dirty="0" err="1"/>
              <a:t>Translanguaging</a:t>
            </a:r>
            <a:r>
              <a:rPr lang="de-DE" b="1" dirty="0"/>
              <a:t>-Pädagogik (Garcia 2017)</a:t>
            </a:r>
          </a:p>
        </p:txBody>
      </p:sp>
      <p:sp>
        <p:nvSpPr>
          <p:cNvPr id="3" name="Inhaltsplatzhalter 2">
            <a:extLst>
              <a:ext uri="{FF2B5EF4-FFF2-40B4-BE49-F238E27FC236}">
                <a16:creationId xmlns:a16="http://schemas.microsoft.com/office/drawing/2014/main" id="{2EEFF9DB-6841-8263-FCB2-F924B39DF67B}"/>
              </a:ext>
            </a:extLst>
          </p:cNvPr>
          <p:cNvSpPr>
            <a:spLocks noGrp="1"/>
          </p:cNvSpPr>
          <p:nvPr>
            <p:ph idx="1"/>
          </p:nvPr>
        </p:nvSpPr>
        <p:spPr/>
        <p:txBody>
          <a:bodyPr>
            <a:normAutofit/>
          </a:bodyPr>
          <a:lstStyle/>
          <a:p>
            <a:r>
              <a:rPr lang="de-DE" sz="2800" b="1" dirty="0"/>
              <a:t>1. </a:t>
            </a:r>
            <a:r>
              <a:rPr lang="de-DE" sz="2800" b="1" dirty="0" err="1"/>
              <a:t>Stance</a:t>
            </a:r>
            <a:r>
              <a:rPr lang="de-DE" sz="2800" b="1" dirty="0"/>
              <a:t> (Haltung)	Mehrsprachigkeit als wertvolle Ressource</a:t>
            </a:r>
          </a:p>
          <a:p>
            <a:r>
              <a:rPr lang="de-DE" sz="2800" b="1" dirty="0"/>
              <a:t>2. Design			Plan, der alle Sprachpraktiken einbezieht</a:t>
            </a:r>
          </a:p>
          <a:p>
            <a:r>
              <a:rPr lang="de-DE" sz="2800" b="1" dirty="0"/>
              <a:t>3. </a:t>
            </a:r>
            <a:r>
              <a:rPr lang="de-DE" sz="2800" b="1" dirty="0" err="1"/>
              <a:t>Shifts</a:t>
            </a:r>
            <a:r>
              <a:rPr lang="de-DE" sz="2800" b="1" dirty="0"/>
              <a:t>			flexibles Anpassen an Bedürfnisse</a:t>
            </a:r>
          </a:p>
        </p:txBody>
      </p:sp>
      <p:sp>
        <p:nvSpPr>
          <p:cNvPr id="4" name="Fußzeilenplatzhalter 3">
            <a:extLst>
              <a:ext uri="{FF2B5EF4-FFF2-40B4-BE49-F238E27FC236}">
                <a16:creationId xmlns:a16="http://schemas.microsoft.com/office/drawing/2014/main" id="{5B86BB6A-BEA2-84A5-E635-15A56D4463A6}"/>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44375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100592D-0336-D6DC-699E-73F881B5F496}"/>
              </a:ext>
            </a:extLst>
          </p:cNvPr>
          <p:cNvSpPr>
            <a:spLocks noGrp="1"/>
          </p:cNvSpPr>
          <p:nvPr>
            <p:ph type="title"/>
          </p:nvPr>
        </p:nvSpPr>
        <p:spPr/>
        <p:txBody>
          <a:bodyPr>
            <a:normAutofit fontScale="90000"/>
          </a:bodyPr>
          <a:lstStyle/>
          <a:p>
            <a:r>
              <a:rPr lang="de-DE" b="1" dirty="0"/>
              <a:t>Faktencheck Mehrsprachigkeit in Kita und Schule:</a:t>
            </a:r>
            <a:br>
              <a:rPr lang="de-DE" b="1" dirty="0"/>
            </a:br>
            <a:endParaRPr lang="de-DE" dirty="0"/>
          </a:p>
        </p:txBody>
      </p:sp>
      <p:sp>
        <p:nvSpPr>
          <p:cNvPr id="4" name="Fußzeilenplatzhalter 3">
            <a:extLst>
              <a:ext uri="{FF2B5EF4-FFF2-40B4-BE49-F238E27FC236}">
                <a16:creationId xmlns:a16="http://schemas.microsoft.com/office/drawing/2014/main" id="{CA5E6611-D899-4D52-1487-5E21C3E3770A}"/>
              </a:ext>
            </a:extLst>
          </p:cNvPr>
          <p:cNvSpPr>
            <a:spLocks noGrp="1"/>
          </p:cNvSpPr>
          <p:nvPr>
            <p:ph type="ftr" sz="quarter" idx="11"/>
          </p:nvPr>
        </p:nvSpPr>
        <p:spPr/>
        <p:txBody>
          <a:bodyPr/>
          <a:lstStyle/>
          <a:p>
            <a:r>
              <a:rPr lang="de-DE"/>
              <a:t>Mehrsprachigkeit    Stadt Köln     Susanne Kühn  22./23.5.2025</a:t>
            </a:r>
          </a:p>
        </p:txBody>
      </p:sp>
      <p:sp>
        <p:nvSpPr>
          <p:cNvPr id="8" name="Inhaltsplatzhalter 7">
            <a:extLst>
              <a:ext uri="{FF2B5EF4-FFF2-40B4-BE49-F238E27FC236}">
                <a16:creationId xmlns:a16="http://schemas.microsoft.com/office/drawing/2014/main" id="{9FCC1276-F4B6-3791-09CA-B8459E876A4A}"/>
              </a:ext>
            </a:extLst>
          </p:cNvPr>
          <p:cNvSpPr>
            <a:spLocks noGrp="1"/>
          </p:cNvSpPr>
          <p:nvPr>
            <p:ph sz="quarter" idx="1"/>
          </p:nvPr>
        </p:nvSpPr>
        <p:spPr/>
        <p:txBody>
          <a:bodyPr/>
          <a:lstStyle/>
          <a:p>
            <a:r>
              <a:rPr lang="de-DE" b="1" dirty="0"/>
              <a:t>Im Video: </a:t>
            </a:r>
            <a:r>
              <a:rPr lang="de-DE" dirty="0">
                <a:hlinkClick r:id="rId2"/>
              </a:rPr>
              <a:t>https://www.youtube.com/watch?v=cMenpoqsZV4</a:t>
            </a:r>
            <a:endParaRPr lang="de-DE" dirty="0"/>
          </a:p>
          <a:p>
            <a:r>
              <a:rPr lang="de-DE" b="1" dirty="0"/>
              <a:t>Im Text: </a:t>
            </a:r>
            <a:r>
              <a:rPr lang="de-DE" dirty="0">
                <a:effectLst/>
                <a:hlinkClick r:id="rId3"/>
              </a:rPr>
              <a:t>https://www.mercator-institut-sprachfoerderung.de/fileadmin/Redaktion/PDF/Publikationen/Faktencheck_Mehrsprachigkeit_in_Kita_und_Schule.pdf</a:t>
            </a:r>
            <a:endParaRPr lang="de-DE" dirty="0">
              <a:effectLst/>
            </a:endParaRPr>
          </a:p>
          <a:p>
            <a:endParaRPr lang="de-DE" dirty="0"/>
          </a:p>
        </p:txBody>
      </p:sp>
    </p:spTree>
    <p:extLst>
      <p:ext uri="{BB962C8B-B14F-4D97-AF65-F5344CB8AC3E}">
        <p14:creationId xmlns:p14="http://schemas.microsoft.com/office/powerpoint/2010/main" val="2128740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2F600-2F38-A1D8-3A6E-733DC188F23B}"/>
              </a:ext>
            </a:extLst>
          </p:cNvPr>
          <p:cNvSpPr>
            <a:spLocks noGrp="1"/>
          </p:cNvSpPr>
          <p:nvPr>
            <p:ph type="title"/>
          </p:nvPr>
        </p:nvSpPr>
        <p:spPr/>
        <p:txBody>
          <a:bodyPr>
            <a:normAutofit/>
          </a:bodyPr>
          <a:lstStyle/>
          <a:p>
            <a:r>
              <a:rPr lang="de-DE" b="1" dirty="0" err="1"/>
              <a:t>Translanguaging</a:t>
            </a:r>
            <a:r>
              <a:rPr lang="de-DE" b="1" dirty="0"/>
              <a:t> und die Rolle der Fachkräfte</a:t>
            </a:r>
          </a:p>
        </p:txBody>
      </p:sp>
      <p:sp>
        <p:nvSpPr>
          <p:cNvPr id="3" name="Fußzeilenplatzhalter 2">
            <a:extLst>
              <a:ext uri="{FF2B5EF4-FFF2-40B4-BE49-F238E27FC236}">
                <a16:creationId xmlns:a16="http://schemas.microsoft.com/office/drawing/2014/main" id="{647811E3-9D74-60A1-9CBC-B682C991FE52}"/>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AA09712F-D0C7-E005-75A4-B04D11296A78}"/>
              </a:ext>
            </a:extLst>
          </p:cNvPr>
          <p:cNvSpPr>
            <a:spLocks noGrp="1"/>
          </p:cNvSpPr>
          <p:nvPr>
            <p:ph sz="quarter" idx="1"/>
          </p:nvPr>
        </p:nvSpPr>
        <p:spPr>
          <a:xfrm>
            <a:off x="816864" y="1600199"/>
            <a:ext cx="10871200" cy="4925145"/>
          </a:xfrm>
        </p:spPr>
        <p:txBody>
          <a:bodyPr>
            <a:normAutofit lnSpcReduction="10000"/>
          </a:bodyPr>
          <a:lstStyle/>
          <a:p>
            <a:pPr marL="0" indent="0">
              <a:buNone/>
            </a:pPr>
            <a:r>
              <a:rPr lang="de-DE" dirty="0"/>
              <a:t>Die Rolle der Fachkräfte im Umgang mit Mehrsprachigkeit in Bildungsinstitutionen nach Ofelia García &amp; Li Wei (2014):</a:t>
            </a:r>
          </a:p>
          <a:p>
            <a:r>
              <a:rPr lang="de-DE" b="1" dirty="0"/>
              <a:t>„</a:t>
            </a:r>
            <a:r>
              <a:rPr lang="de-DE" b="1" dirty="0" err="1"/>
              <a:t>Detektiv:innen</a:t>
            </a:r>
            <a:r>
              <a:rPr lang="de-DE" b="1" dirty="0"/>
              <a:t>“: </a:t>
            </a:r>
            <a:r>
              <a:rPr lang="de-DE" dirty="0"/>
              <a:t>beobachten die Kinder bei unterschiedlichen Tätigkeiten und unterscheiden dabei zwischen generellen und sprachspezifischen Kompetenzen</a:t>
            </a:r>
          </a:p>
          <a:p>
            <a:r>
              <a:rPr lang="de-DE" b="1" dirty="0"/>
              <a:t>„</a:t>
            </a:r>
            <a:r>
              <a:rPr lang="de-DE" b="1" dirty="0" err="1"/>
              <a:t>Architekt:innen</a:t>
            </a:r>
            <a:r>
              <a:rPr lang="de-DE" b="1" dirty="0"/>
              <a:t>“: </a:t>
            </a:r>
            <a:r>
              <a:rPr lang="de-DE" dirty="0"/>
              <a:t>schaffen eine Umgebung, in der die Sprachen und Kulturen der Kinder Raum haben</a:t>
            </a:r>
          </a:p>
          <a:p>
            <a:r>
              <a:rPr lang="de-DE" b="1" dirty="0"/>
              <a:t>„</a:t>
            </a:r>
            <a:r>
              <a:rPr lang="de-DE" b="1" dirty="0" err="1"/>
              <a:t>Lifeguards</a:t>
            </a:r>
            <a:r>
              <a:rPr lang="de-DE" b="1" dirty="0"/>
              <a:t>“ </a:t>
            </a:r>
            <a:r>
              <a:rPr lang="de-DE" dirty="0"/>
              <a:t>(</a:t>
            </a:r>
            <a:r>
              <a:rPr lang="de-DE" dirty="0" err="1"/>
              <a:t>Rettungsschwimmer:innen</a:t>
            </a:r>
            <a:r>
              <a:rPr lang="de-DE" dirty="0"/>
              <a:t>): werfen Kindern einen Rettungsring zu, indem sie sie ermutigen, all ihre sprachlichen und nicht-sprachlichen Ressourcen einzubringen</a:t>
            </a:r>
          </a:p>
          <a:p>
            <a:pPr marL="0" indent="0">
              <a:buNone/>
            </a:pPr>
            <a:r>
              <a:rPr lang="en-US" sz="1300" dirty="0"/>
              <a:t>Ofelia García &amp; Li Wei (2014). Translanguaging: Language, Bilingualism and Education. New York: Palgrave Macmillan</a:t>
            </a:r>
            <a:endParaRPr lang="de-DE" sz="1300" dirty="0"/>
          </a:p>
        </p:txBody>
      </p:sp>
    </p:spTree>
    <p:extLst>
      <p:ext uri="{BB962C8B-B14F-4D97-AF65-F5344CB8AC3E}">
        <p14:creationId xmlns:p14="http://schemas.microsoft.com/office/powerpoint/2010/main" val="1358843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058EC-61AB-1E01-DC1E-6924F9B5CCF5}"/>
            </a:ext>
          </a:extLst>
        </p:cNvPr>
        <p:cNvGrpSpPr/>
        <p:nvPr/>
      </p:nvGrpSpPr>
      <p:grpSpPr>
        <a:xfrm>
          <a:off x="0" y="0"/>
          <a:ext cx="0" cy="0"/>
          <a:chOff x="0" y="0"/>
          <a:chExt cx="0" cy="0"/>
        </a:xfrm>
      </p:grpSpPr>
      <p:sp>
        <p:nvSpPr>
          <p:cNvPr id="3" name="Wolke 2">
            <a:extLst>
              <a:ext uri="{FF2B5EF4-FFF2-40B4-BE49-F238E27FC236}">
                <a16:creationId xmlns:a16="http://schemas.microsoft.com/office/drawing/2014/main" id="{F8D45D64-03BE-0434-94F9-F124FBA808DE}"/>
              </a:ext>
            </a:extLst>
          </p:cNvPr>
          <p:cNvSpPr/>
          <p:nvPr/>
        </p:nvSpPr>
        <p:spPr>
          <a:xfrm>
            <a:off x="119336" y="2060849"/>
            <a:ext cx="10487643" cy="418735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a16="http://schemas.microsoft.com/office/drawing/2014/main" id="{E9CB7133-0DEF-8D9E-AF29-B43FE691EC00}"/>
              </a:ext>
            </a:extLst>
          </p:cNvPr>
          <p:cNvSpPr>
            <a:spLocks noGrp="1"/>
          </p:cNvSpPr>
          <p:nvPr>
            <p:ph type="title"/>
          </p:nvPr>
        </p:nvSpPr>
        <p:spPr/>
        <p:txBody>
          <a:bodyPr>
            <a:noAutofit/>
          </a:bodyPr>
          <a:lstStyle/>
          <a:p>
            <a:r>
              <a:rPr lang="de-DE" sz="3200" b="1" dirty="0" err="1"/>
              <a:t>Translanguaging</a:t>
            </a:r>
            <a:endParaRPr lang="de-DE" sz="3200" b="1" dirty="0"/>
          </a:p>
        </p:txBody>
      </p:sp>
      <p:sp>
        <p:nvSpPr>
          <p:cNvPr id="5" name="Inhaltsplatzhalter 4">
            <a:extLst>
              <a:ext uri="{FF2B5EF4-FFF2-40B4-BE49-F238E27FC236}">
                <a16:creationId xmlns:a16="http://schemas.microsoft.com/office/drawing/2014/main" id="{EFC31C77-9611-0C7E-62DF-6F2DEF3308B2}"/>
              </a:ext>
            </a:extLst>
          </p:cNvPr>
          <p:cNvSpPr>
            <a:spLocks noGrp="1"/>
          </p:cNvSpPr>
          <p:nvPr>
            <p:ph sz="quarter" idx="1"/>
          </p:nvPr>
        </p:nvSpPr>
        <p:spPr>
          <a:xfrm>
            <a:off x="816864" y="1600199"/>
            <a:ext cx="10871200" cy="4648007"/>
          </a:xfrm>
        </p:spPr>
        <p:txBody>
          <a:bodyPr>
            <a:normAutofit/>
          </a:bodyPr>
          <a:lstStyle/>
          <a:p>
            <a:r>
              <a:rPr lang="de-DE" sz="3600" b="1" dirty="0"/>
              <a:t>Denkpause:</a:t>
            </a:r>
          </a:p>
          <a:p>
            <a:pPr marL="0" indent="0">
              <a:buNone/>
            </a:pPr>
            <a:r>
              <a:rPr lang="de-DE" sz="3600" dirty="0"/>
              <a:t>	</a:t>
            </a:r>
          </a:p>
          <a:p>
            <a:pPr marL="0" indent="0">
              <a:buNone/>
            </a:pPr>
            <a:r>
              <a:rPr lang="de-DE" sz="3600" dirty="0"/>
              <a:t>	</a:t>
            </a:r>
            <a:r>
              <a:rPr lang="de-DE" sz="3600" b="1" dirty="0"/>
              <a:t>Wie stehe ich dazu? </a:t>
            </a:r>
          </a:p>
          <a:p>
            <a:pPr marL="0" indent="0">
              <a:buNone/>
            </a:pPr>
            <a:r>
              <a:rPr lang="de-DE" sz="3600" b="1" dirty="0"/>
              <a:t>	Wie steht mein Team dazu?</a:t>
            </a:r>
          </a:p>
          <a:p>
            <a:pPr marL="0" indent="0">
              <a:buNone/>
            </a:pPr>
            <a:r>
              <a:rPr lang="de-DE" sz="3600" b="1" dirty="0"/>
              <a:t>	Was steht in der Konzeption unserer Kita?</a:t>
            </a:r>
          </a:p>
          <a:p>
            <a:pPr marL="0" indent="0">
              <a:buNone/>
            </a:pPr>
            <a:r>
              <a:rPr lang="de-DE" sz="3600" b="1" dirty="0"/>
              <a:t>	Wo liegt mein Fokus?</a:t>
            </a:r>
          </a:p>
        </p:txBody>
      </p:sp>
      <p:pic>
        <p:nvPicPr>
          <p:cNvPr id="6" name="Grafik 5" descr="SUK-LO-01.jpg">
            <a:extLst>
              <a:ext uri="{FF2B5EF4-FFF2-40B4-BE49-F238E27FC236}">
                <a16:creationId xmlns:a16="http://schemas.microsoft.com/office/drawing/2014/main" id="{76090F64-7845-147E-BB04-0817F34A08AC}"/>
              </a:ext>
            </a:extLst>
          </p:cNvPr>
          <p:cNvPicPr>
            <a:picLocks noChangeAspect="1"/>
          </p:cNvPicPr>
          <p:nvPr/>
        </p:nvPicPr>
        <p:blipFill>
          <a:blip r:embed="rId2" cstate="print"/>
          <a:stretch>
            <a:fillRect/>
          </a:stretch>
        </p:blipFill>
        <p:spPr>
          <a:xfrm>
            <a:off x="10991579" y="6098982"/>
            <a:ext cx="1236289" cy="762000"/>
          </a:xfrm>
          <a:prstGeom prst="rect">
            <a:avLst/>
          </a:prstGeom>
        </p:spPr>
      </p:pic>
      <p:sp>
        <p:nvSpPr>
          <p:cNvPr id="2" name="Fußzeilenplatzhalter 1">
            <a:extLst>
              <a:ext uri="{FF2B5EF4-FFF2-40B4-BE49-F238E27FC236}">
                <a16:creationId xmlns:a16="http://schemas.microsoft.com/office/drawing/2014/main" id="{DCECC637-9BA5-A611-4118-772405A77D4B}"/>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4113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F224D36-8F59-EED8-9141-28DF0543792D}"/>
              </a:ext>
            </a:extLst>
          </p:cNvPr>
          <p:cNvSpPr>
            <a:spLocks noGrp="1"/>
          </p:cNvSpPr>
          <p:nvPr>
            <p:ph type="title"/>
          </p:nvPr>
        </p:nvSpPr>
        <p:spPr/>
        <p:txBody>
          <a:bodyPr>
            <a:normAutofit fontScale="90000"/>
          </a:bodyPr>
          <a:lstStyle/>
          <a:p>
            <a:r>
              <a:rPr lang="de-DE" b="1" dirty="0" err="1"/>
              <a:t>Translanguaging</a:t>
            </a:r>
            <a:r>
              <a:rPr lang="de-DE" b="1" dirty="0"/>
              <a:t> (Filme mit Prof. </a:t>
            </a:r>
            <a:r>
              <a:rPr lang="de-DE" b="1" dirty="0" err="1"/>
              <a:t>Panagiotopoulou</a:t>
            </a:r>
            <a:r>
              <a:rPr lang="de-DE" b="1" dirty="0"/>
              <a:t>)</a:t>
            </a:r>
          </a:p>
        </p:txBody>
      </p:sp>
      <p:sp>
        <p:nvSpPr>
          <p:cNvPr id="4" name="Fußzeilenplatzhalter 3">
            <a:extLst>
              <a:ext uri="{FF2B5EF4-FFF2-40B4-BE49-F238E27FC236}">
                <a16:creationId xmlns:a16="http://schemas.microsoft.com/office/drawing/2014/main" id="{ADF13AD8-BABF-EA6F-D32B-E067A4EF0DD6}"/>
              </a:ext>
            </a:extLst>
          </p:cNvPr>
          <p:cNvSpPr>
            <a:spLocks noGrp="1"/>
          </p:cNvSpPr>
          <p:nvPr>
            <p:ph type="ftr" sz="quarter" idx="11"/>
          </p:nvPr>
        </p:nvSpPr>
        <p:spPr/>
        <p:txBody>
          <a:bodyPr/>
          <a:lstStyle/>
          <a:p>
            <a:r>
              <a:rPr lang="de-DE"/>
              <a:t>Mehrsprachigkeit    Stadt Köln     Susanne Kühn  22./23.5.2025</a:t>
            </a:r>
          </a:p>
        </p:txBody>
      </p:sp>
      <p:sp>
        <p:nvSpPr>
          <p:cNvPr id="6" name="Inhaltsplatzhalter 5">
            <a:extLst>
              <a:ext uri="{FF2B5EF4-FFF2-40B4-BE49-F238E27FC236}">
                <a16:creationId xmlns:a16="http://schemas.microsoft.com/office/drawing/2014/main" id="{B385C38E-69E8-A91D-0CB9-13864C1A5395}"/>
              </a:ext>
            </a:extLst>
          </p:cNvPr>
          <p:cNvSpPr>
            <a:spLocks noGrp="1"/>
          </p:cNvSpPr>
          <p:nvPr>
            <p:ph sz="quarter" idx="1"/>
          </p:nvPr>
        </p:nvSpPr>
        <p:spPr/>
        <p:txBody>
          <a:bodyPr/>
          <a:lstStyle/>
          <a:p>
            <a:r>
              <a:rPr lang="de-DE" dirty="0"/>
              <a:t>Video </a:t>
            </a:r>
            <a:r>
              <a:rPr lang="de-DE" b="1" dirty="0"/>
              <a:t>Einbindung der Mehrsprachigkeit in den </a:t>
            </a:r>
            <a:r>
              <a:rPr lang="de-DE" b="1" dirty="0" err="1"/>
              <a:t>pädagogischen</a:t>
            </a:r>
            <a:r>
              <a:rPr lang="de-DE" b="1" dirty="0"/>
              <a:t> Alltag</a:t>
            </a:r>
            <a:r>
              <a:rPr lang="de-DE" dirty="0"/>
              <a:t> </a:t>
            </a:r>
            <a:r>
              <a:rPr lang="de-DE" dirty="0">
                <a:hlinkClick r:id="rId2"/>
              </a:rPr>
              <a:t>https://www.youtube.com/watch?v=nGNt4C9h7Fc</a:t>
            </a:r>
            <a:r>
              <a:rPr lang="de-DE" dirty="0"/>
              <a:t> </a:t>
            </a:r>
          </a:p>
          <a:p>
            <a:r>
              <a:rPr lang="de-DE" dirty="0"/>
              <a:t>Video </a:t>
            </a:r>
            <a:r>
              <a:rPr lang="de-DE" b="1" dirty="0" err="1"/>
              <a:t>Translanguaging</a:t>
            </a:r>
            <a:r>
              <a:rPr lang="de-DE" b="1" dirty="0"/>
              <a:t> als theoretisches Konstrukt</a:t>
            </a:r>
            <a:r>
              <a:rPr lang="de-DE" dirty="0"/>
              <a:t> </a:t>
            </a:r>
            <a:r>
              <a:rPr lang="de-DE" dirty="0">
                <a:hlinkClick r:id="rId3"/>
              </a:rPr>
              <a:t>https://www.youtube.com/watch?v=8T3BrM1kW8g</a:t>
            </a:r>
            <a:r>
              <a:rPr lang="de-DE" dirty="0"/>
              <a:t> </a:t>
            </a:r>
          </a:p>
          <a:p>
            <a:r>
              <a:rPr lang="de-DE" dirty="0"/>
              <a:t>Video </a:t>
            </a:r>
            <a:r>
              <a:rPr lang="de-DE" b="1" dirty="0"/>
              <a:t>Beispiele zum </a:t>
            </a:r>
            <a:r>
              <a:rPr lang="de-DE" b="1" dirty="0" err="1"/>
              <a:t>Verständnis</a:t>
            </a:r>
            <a:r>
              <a:rPr lang="de-DE" b="1" dirty="0"/>
              <a:t> von </a:t>
            </a:r>
            <a:r>
              <a:rPr lang="de-DE" b="1" dirty="0" err="1"/>
              <a:t>Translanguaging</a:t>
            </a:r>
            <a:r>
              <a:rPr lang="de-DE" dirty="0"/>
              <a:t> </a:t>
            </a:r>
            <a:r>
              <a:rPr lang="de-DE" dirty="0">
                <a:hlinkClick r:id="rId4"/>
              </a:rPr>
              <a:t>https://www.youtube.com/watch?v=JIuyOR70Fyg</a:t>
            </a:r>
            <a:r>
              <a:rPr lang="de-DE" dirty="0"/>
              <a:t> </a:t>
            </a:r>
          </a:p>
        </p:txBody>
      </p:sp>
    </p:spTree>
    <p:extLst>
      <p:ext uri="{BB962C8B-B14F-4D97-AF65-F5344CB8AC3E}">
        <p14:creationId xmlns:p14="http://schemas.microsoft.com/office/powerpoint/2010/main" val="1345274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D9FC9CB-02BD-FF02-EF16-966CCA944E9E}"/>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AE902028-CAEF-6BC0-5806-4811FA741F47}"/>
              </a:ext>
            </a:extLst>
          </p:cNvPr>
          <p:cNvSpPr>
            <a:spLocks noGrp="1"/>
          </p:cNvSpPr>
          <p:nvPr>
            <p:ph type="ftr" sz="quarter" idx="11"/>
          </p:nvPr>
        </p:nvSpPr>
        <p:spPr/>
        <p:txBody>
          <a:bodyPr/>
          <a:lstStyle/>
          <a:p>
            <a:r>
              <a:rPr lang="de-DE"/>
              <a:t>Mehrsprachigkeit    Stadt Köln     Susanne Kühn  22./23.5.2025</a:t>
            </a:r>
          </a:p>
        </p:txBody>
      </p:sp>
      <p:sp>
        <p:nvSpPr>
          <p:cNvPr id="8" name="Inhaltsplatzhalter 7">
            <a:extLst>
              <a:ext uri="{FF2B5EF4-FFF2-40B4-BE49-F238E27FC236}">
                <a16:creationId xmlns:a16="http://schemas.microsoft.com/office/drawing/2014/main" id="{E3D628B8-C59B-D296-9E92-3533DED6FB05}"/>
              </a:ext>
            </a:extLst>
          </p:cNvPr>
          <p:cNvSpPr>
            <a:spLocks noGrp="1"/>
          </p:cNvSpPr>
          <p:nvPr>
            <p:ph sz="quarter" idx="1"/>
          </p:nvPr>
        </p:nvSpPr>
        <p:spPr/>
        <p:txBody>
          <a:bodyPr>
            <a:normAutofit/>
          </a:bodyPr>
          <a:lstStyle/>
          <a:p>
            <a:pPr marL="0" indent="0">
              <a:buNone/>
            </a:pPr>
            <a:r>
              <a:rPr lang="de-DE" sz="3600" b="1" dirty="0"/>
              <a:t>Sprachaneignungsprozesse </a:t>
            </a:r>
          </a:p>
          <a:p>
            <a:pPr marL="0" indent="0">
              <a:buNone/>
            </a:pPr>
            <a:r>
              <a:rPr lang="de-DE" sz="3600" b="1" dirty="0"/>
              <a:t>von allen Kindern </a:t>
            </a:r>
          </a:p>
          <a:p>
            <a:pPr marL="0" indent="0">
              <a:buNone/>
            </a:pPr>
            <a:r>
              <a:rPr lang="de-DE" sz="3600" b="1" dirty="0"/>
              <a:t>in ihren lebensweltlich relevanten Sprachen </a:t>
            </a:r>
          </a:p>
          <a:p>
            <a:pPr marL="0" indent="0">
              <a:buNone/>
            </a:pPr>
            <a:r>
              <a:rPr lang="de-DE" sz="3600" b="1" dirty="0"/>
              <a:t>begleiten, </a:t>
            </a:r>
          </a:p>
          <a:p>
            <a:pPr marL="0" indent="0">
              <a:buNone/>
            </a:pPr>
            <a:r>
              <a:rPr lang="de-DE" sz="3600" b="1" dirty="0"/>
              <a:t>anregen, </a:t>
            </a:r>
          </a:p>
          <a:p>
            <a:pPr marL="0" indent="0">
              <a:buNone/>
            </a:pPr>
            <a:r>
              <a:rPr lang="de-DE" sz="3600" b="1" dirty="0"/>
              <a:t>unterstützen, </a:t>
            </a:r>
          </a:p>
          <a:p>
            <a:pPr marL="0" indent="0">
              <a:buNone/>
            </a:pPr>
            <a:r>
              <a:rPr lang="de-DE" sz="3600" b="1" dirty="0"/>
              <a:t>beobachten und dokumentieren.</a:t>
            </a:r>
          </a:p>
        </p:txBody>
      </p:sp>
    </p:spTree>
    <p:extLst>
      <p:ext uri="{BB962C8B-B14F-4D97-AF65-F5344CB8AC3E}">
        <p14:creationId xmlns:p14="http://schemas.microsoft.com/office/powerpoint/2010/main" val="1422597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sz="4000" b="1" dirty="0"/>
              <a:t>Die Sprachen der Kinder in die Kita holen</a:t>
            </a:r>
          </a:p>
        </p:txBody>
      </p:sp>
      <p:sp>
        <p:nvSpPr>
          <p:cNvPr id="5" name="Inhaltsplatzhalter 4"/>
          <p:cNvSpPr>
            <a:spLocks noGrp="1"/>
          </p:cNvSpPr>
          <p:nvPr>
            <p:ph sz="quarter" idx="1"/>
          </p:nvPr>
        </p:nvSpPr>
        <p:spPr>
          <a:xfrm>
            <a:off x="129935" y="1558273"/>
            <a:ext cx="6974178" cy="4495800"/>
          </a:xfrm>
        </p:spPr>
        <p:txBody>
          <a:bodyPr>
            <a:normAutofit/>
          </a:bodyPr>
          <a:lstStyle/>
          <a:p>
            <a:pPr marL="0" indent="0">
              <a:buNone/>
            </a:pPr>
            <a:endParaRPr lang="de-DE" sz="3600" b="1" dirty="0"/>
          </a:p>
          <a:p>
            <a:endParaRPr lang="de-DE" sz="3600" b="1" dirty="0"/>
          </a:p>
          <a:p>
            <a:pPr lvl="2"/>
            <a:r>
              <a:rPr lang="de-DE" sz="3000" b="1" dirty="0"/>
              <a:t>Sprechende Klammern</a:t>
            </a:r>
          </a:p>
          <a:p>
            <a:pPr lvl="3"/>
            <a:r>
              <a:rPr lang="de-DE" sz="2700" b="1" dirty="0">
                <a:hlinkClick r:id="rId2"/>
              </a:rPr>
              <a:t>https://kommunikation-unterstuetzen.de/bwlm-shop/hilfsmittel/spielzeug/n/productsprechende-waescheklammern/</a:t>
            </a:r>
            <a:r>
              <a:rPr lang="de-DE" sz="2700" b="1" dirty="0"/>
              <a:t> oder </a:t>
            </a:r>
            <a:r>
              <a:rPr lang="de-DE" sz="2700" b="1" dirty="0" err="1"/>
              <a:t>Dusyma</a:t>
            </a:r>
            <a:endParaRPr lang="de-DE" sz="2700" b="1" dirty="0"/>
          </a:p>
          <a:p>
            <a:endParaRPr lang="de-DE" sz="3600" b="1" dirty="0"/>
          </a:p>
          <a:p>
            <a:endParaRPr lang="de-DE" sz="3200" dirty="0"/>
          </a:p>
        </p:txBody>
      </p:sp>
      <p:pic>
        <p:nvPicPr>
          <p:cNvPr id="6" name="Grafik 5" descr="SUK-LO-01.jpg"/>
          <p:cNvPicPr>
            <a:picLocks noChangeAspect="1"/>
          </p:cNvPicPr>
          <p:nvPr/>
        </p:nvPicPr>
        <p:blipFill>
          <a:blip r:embed="rId3" cstate="print"/>
          <a:stretch>
            <a:fillRect/>
          </a:stretch>
        </p:blipFill>
        <p:spPr>
          <a:xfrm>
            <a:off x="10812073" y="6012413"/>
            <a:ext cx="1357504" cy="836712"/>
          </a:xfrm>
          <a:prstGeom prst="rect">
            <a:avLst/>
          </a:prstGeom>
        </p:spPr>
      </p:pic>
      <p:sp>
        <p:nvSpPr>
          <p:cNvPr id="2" name="Fußzeilenplatzhalter 1">
            <a:extLst>
              <a:ext uri="{FF2B5EF4-FFF2-40B4-BE49-F238E27FC236}">
                <a16:creationId xmlns:a16="http://schemas.microsoft.com/office/drawing/2014/main" id="{D014FF0A-B559-4BB3-BAB2-C440A4B94DDD}"/>
              </a:ext>
            </a:extLst>
          </p:cNvPr>
          <p:cNvSpPr>
            <a:spLocks noGrp="1"/>
          </p:cNvSpPr>
          <p:nvPr>
            <p:ph type="ftr" sz="quarter" idx="11"/>
          </p:nvPr>
        </p:nvSpPr>
        <p:spPr/>
        <p:txBody>
          <a:bodyPr/>
          <a:lstStyle/>
          <a:p>
            <a:r>
              <a:rPr lang="de-DE"/>
              <a:t>Mehrsprachigkeit    Stadt Köln     Susanne Kühn  22./23.5.2025</a:t>
            </a:r>
          </a:p>
        </p:txBody>
      </p:sp>
      <p:pic>
        <p:nvPicPr>
          <p:cNvPr id="7" name="Grafik 6">
            <a:extLst>
              <a:ext uri="{FF2B5EF4-FFF2-40B4-BE49-F238E27FC236}">
                <a16:creationId xmlns:a16="http://schemas.microsoft.com/office/drawing/2014/main" id="{252D2A10-A77B-81D8-A37B-F5807F246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13" y="2271507"/>
            <a:ext cx="3984006" cy="3984006"/>
          </a:xfrm>
          <a:prstGeom prst="rect">
            <a:avLst/>
          </a:prstGeom>
        </p:spPr>
      </p:pic>
    </p:spTree>
    <p:extLst>
      <p:ext uri="{BB962C8B-B14F-4D97-AF65-F5344CB8AC3E}">
        <p14:creationId xmlns:p14="http://schemas.microsoft.com/office/powerpoint/2010/main" val="4210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43C3C-39B1-8345-586F-80DBB9AA0D81}"/>
              </a:ext>
            </a:extLst>
          </p:cNvPr>
          <p:cNvSpPr>
            <a:spLocks noGrp="1"/>
          </p:cNvSpPr>
          <p:nvPr>
            <p:ph type="title"/>
          </p:nvPr>
        </p:nvSpPr>
        <p:spPr/>
        <p:txBody>
          <a:bodyPr/>
          <a:lstStyle/>
          <a:p>
            <a:r>
              <a:rPr lang="de-DE" b="1" dirty="0"/>
              <a:t>Geschichtenfinder-Tage</a:t>
            </a:r>
          </a:p>
        </p:txBody>
      </p:sp>
      <p:sp>
        <p:nvSpPr>
          <p:cNvPr id="3" name="Fußzeilenplatzhalter 2">
            <a:extLst>
              <a:ext uri="{FF2B5EF4-FFF2-40B4-BE49-F238E27FC236}">
                <a16:creationId xmlns:a16="http://schemas.microsoft.com/office/drawing/2014/main" id="{EEEC144D-41FA-8FE6-43FF-C6B98ACDA9E7}"/>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3F354070-68E1-91A6-11BD-4A4F59AE6A0C}"/>
              </a:ext>
            </a:extLst>
          </p:cNvPr>
          <p:cNvSpPr>
            <a:spLocks noGrp="1"/>
          </p:cNvSpPr>
          <p:nvPr>
            <p:ph sz="quarter" idx="1"/>
          </p:nvPr>
        </p:nvSpPr>
        <p:spPr/>
        <p:txBody>
          <a:bodyPr/>
          <a:lstStyle/>
          <a:p>
            <a:r>
              <a:rPr lang="de-DE" dirty="0">
                <a:hlinkClick r:id="rId2"/>
              </a:rPr>
              <a:t>https://buchstart-hamburg.de/buchstart-viereinhalb/geschichtenfinder-tag/</a:t>
            </a:r>
            <a:endParaRPr lang="de-DE" dirty="0"/>
          </a:p>
          <a:p>
            <a:r>
              <a:rPr lang="de-DE" dirty="0"/>
              <a:t>Ideen im Konzept Bonusmaterial 2025</a:t>
            </a:r>
          </a:p>
          <a:p>
            <a:r>
              <a:rPr lang="de-DE" dirty="0"/>
              <a:t>Poster, Lieblingswort-Arbeitsblatt, Geschichtenwürfel</a:t>
            </a:r>
          </a:p>
          <a:p>
            <a:r>
              <a:rPr lang="de-DE" dirty="0"/>
              <a:t>Lied: „Schau ich hab ein Buch“</a:t>
            </a:r>
          </a:p>
        </p:txBody>
      </p:sp>
    </p:spTree>
    <p:extLst>
      <p:ext uri="{BB962C8B-B14F-4D97-AF65-F5344CB8AC3E}">
        <p14:creationId xmlns:p14="http://schemas.microsoft.com/office/powerpoint/2010/main" val="2440751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45A17-8996-AFE5-C68A-AE85578B4238}"/>
              </a:ext>
            </a:extLst>
          </p:cNvPr>
          <p:cNvSpPr>
            <a:spLocks noGrp="1"/>
          </p:cNvSpPr>
          <p:nvPr>
            <p:ph type="title"/>
          </p:nvPr>
        </p:nvSpPr>
        <p:spPr/>
        <p:txBody>
          <a:bodyPr/>
          <a:lstStyle/>
          <a:p>
            <a:r>
              <a:rPr lang="de-DE" b="1" dirty="0"/>
              <a:t>Die Sprachen der Kinder in die Kita holen</a:t>
            </a:r>
          </a:p>
        </p:txBody>
      </p:sp>
      <p:sp>
        <p:nvSpPr>
          <p:cNvPr id="3" name="Inhaltsplatzhalter 2">
            <a:extLst>
              <a:ext uri="{FF2B5EF4-FFF2-40B4-BE49-F238E27FC236}">
                <a16:creationId xmlns:a16="http://schemas.microsoft.com/office/drawing/2014/main" id="{559EE413-800F-1518-78D8-895E7E16A166}"/>
              </a:ext>
            </a:extLst>
          </p:cNvPr>
          <p:cNvSpPr>
            <a:spLocks noGrp="1"/>
          </p:cNvSpPr>
          <p:nvPr>
            <p:ph idx="1"/>
          </p:nvPr>
        </p:nvSpPr>
        <p:spPr/>
        <p:txBody>
          <a:bodyPr/>
          <a:lstStyle/>
          <a:p>
            <a:r>
              <a:rPr lang="de-DE" dirty="0"/>
              <a:t>Sprechboxen </a:t>
            </a:r>
            <a:r>
              <a:rPr lang="de-DE" dirty="0">
                <a:hlinkClick r:id="rId2"/>
              </a:rPr>
              <a:t>https://kommunikation-unterstuetzen.de/sprechboxe-6-pack</a:t>
            </a:r>
            <a:r>
              <a:rPr lang="de-DE" dirty="0"/>
              <a:t> </a:t>
            </a:r>
          </a:p>
          <a:p>
            <a:r>
              <a:rPr lang="de-DE" dirty="0"/>
              <a:t>Kinderverse in über 50 Sprachen. Silvia Hüsler. Lambertus Verlag. </a:t>
            </a:r>
            <a:r>
              <a:rPr lang="de-DE" dirty="0">
                <a:hlinkClick r:id="rId3"/>
              </a:rPr>
              <a:t>https://www.lambertus.de/kinderverse_in__ber_50_sprachen-2884-9/</a:t>
            </a:r>
            <a:r>
              <a:rPr lang="de-DE" dirty="0"/>
              <a:t>  </a:t>
            </a:r>
          </a:p>
          <a:p>
            <a:r>
              <a:rPr lang="de-DE" dirty="0"/>
              <a:t>Mehrsprachige Lieder </a:t>
            </a:r>
          </a:p>
          <a:p>
            <a:pPr lvl="1"/>
            <a:r>
              <a:rPr lang="de-DE" dirty="0"/>
              <a:t>CD von Wolfgang Hering </a:t>
            </a:r>
            <a:r>
              <a:rPr lang="de-DE" dirty="0">
                <a:hlinkClick r:id="rId4"/>
              </a:rPr>
              <a:t>https://www.wolfganghering.de/webshop-cds/lebensfreude-in-aller-welt-34.html</a:t>
            </a:r>
            <a:r>
              <a:rPr lang="de-DE" dirty="0"/>
              <a:t> </a:t>
            </a:r>
          </a:p>
          <a:p>
            <a:endParaRPr lang="de-DE" dirty="0"/>
          </a:p>
        </p:txBody>
      </p:sp>
      <p:sp>
        <p:nvSpPr>
          <p:cNvPr id="4" name="Fußzeilenplatzhalter 3">
            <a:extLst>
              <a:ext uri="{FF2B5EF4-FFF2-40B4-BE49-F238E27FC236}">
                <a16:creationId xmlns:a16="http://schemas.microsoft.com/office/drawing/2014/main" id="{6EB204AF-607F-8821-E08A-6C60F152FABD}"/>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272071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EF688-5F54-1A36-A960-B340069BD119}"/>
              </a:ext>
            </a:extLst>
          </p:cNvPr>
          <p:cNvSpPr>
            <a:spLocks noGrp="1"/>
          </p:cNvSpPr>
          <p:nvPr>
            <p:ph type="title"/>
          </p:nvPr>
        </p:nvSpPr>
        <p:spPr/>
        <p:txBody>
          <a:bodyPr/>
          <a:lstStyle/>
          <a:p>
            <a:r>
              <a:rPr lang="de-DE" b="1" dirty="0"/>
              <a:t>Mehrsprachig singen</a:t>
            </a:r>
          </a:p>
        </p:txBody>
      </p:sp>
      <p:sp>
        <p:nvSpPr>
          <p:cNvPr id="3" name="Fußzeilenplatzhalter 2">
            <a:extLst>
              <a:ext uri="{FF2B5EF4-FFF2-40B4-BE49-F238E27FC236}">
                <a16:creationId xmlns:a16="http://schemas.microsoft.com/office/drawing/2014/main" id="{3D83F320-0037-E761-693C-A6FE4BAE5769}"/>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E13FF35A-C456-13B7-DBC7-AACFBDCA6D04}"/>
              </a:ext>
            </a:extLst>
          </p:cNvPr>
          <p:cNvSpPr>
            <a:spLocks noGrp="1"/>
          </p:cNvSpPr>
          <p:nvPr>
            <p:ph sz="quarter" idx="1"/>
          </p:nvPr>
        </p:nvSpPr>
        <p:spPr>
          <a:xfrm>
            <a:off x="816864" y="1600200"/>
            <a:ext cx="5783192" cy="4495800"/>
          </a:xfrm>
        </p:spPr>
        <p:txBody>
          <a:bodyPr/>
          <a:lstStyle/>
          <a:p>
            <a:r>
              <a:rPr lang="de-DE" dirty="0"/>
              <a:t>Sing mit – in vielen Sprachen</a:t>
            </a:r>
          </a:p>
          <a:p>
            <a:pPr marL="365760" lvl="1" indent="0">
              <a:buNone/>
            </a:pPr>
            <a:r>
              <a:rPr lang="de-DE" dirty="0"/>
              <a:t>Wolfgang Hering</a:t>
            </a:r>
          </a:p>
          <a:p>
            <a:pPr marL="365760" lvl="1" indent="0">
              <a:buNone/>
            </a:pPr>
            <a:r>
              <a:rPr lang="de-DE" dirty="0" err="1"/>
              <a:t>Schauhoer</a:t>
            </a:r>
            <a:r>
              <a:rPr lang="de-DE" dirty="0"/>
              <a:t>-Verlag</a:t>
            </a:r>
          </a:p>
          <a:p>
            <a:pPr marL="365760" lvl="1" indent="0">
              <a:buNone/>
            </a:pPr>
            <a:r>
              <a:rPr lang="de-DE" dirty="0">
                <a:hlinkClick r:id="rId2"/>
              </a:rPr>
              <a:t>https://www.schauhoer-verlag.de/shop/kinderlied/multilingual-kinderlieder/singt-mit/</a:t>
            </a:r>
            <a:r>
              <a:rPr lang="de-DE" dirty="0"/>
              <a:t> </a:t>
            </a:r>
          </a:p>
        </p:txBody>
      </p:sp>
      <p:pic>
        <p:nvPicPr>
          <p:cNvPr id="8" name="Grafik 7">
            <a:extLst>
              <a:ext uri="{FF2B5EF4-FFF2-40B4-BE49-F238E27FC236}">
                <a16:creationId xmlns:a16="http://schemas.microsoft.com/office/drawing/2014/main" id="{7D84799F-5D35-3272-A410-AD3FE43E3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1839183"/>
            <a:ext cx="5054579" cy="3789040"/>
          </a:xfrm>
          <a:prstGeom prst="rect">
            <a:avLst/>
          </a:prstGeom>
        </p:spPr>
      </p:pic>
    </p:spTree>
    <p:extLst>
      <p:ext uri="{BB962C8B-B14F-4D97-AF65-F5344CB8AC3E}">
        <p14:creationId xmlns:p14="http://schemas.microsoft.com/office/powerpoint/2010/main" val="3656261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3A23B23-6614-4503-B26D-7DFD13B27446}"/>
              </a:ext>
            </a:extLst>
          </p:cNvPr>
          <p:cNvSpPr>
            <a:spLocks noGrp="1"/>
          </p:cNvSpPr>
          <p:nvPr>
            <p:ph type="title"/>
          </p:nvPr>
        </p:nvSpPr>
        <p:spPr/>
        <p:txBody>
          <a:bodyPr/>
          <a:lstStyle/>
          <a:p>
            <a:r>
              <a:rPr lang="de-DE" b="1" dirty="0"/>
              <a:t>Sprachenbaum</a:t>
            </a:r>
          </a:p>
        </p:txBody>
      </p:sp>
      <p:sp>
        <p:nvSpPr>
          <p:cNvPr id="6" name="Inhaltsplatzhalter 5">
            <a:extLst>
              <a:ext uri="{FF2B5EF4-FFF2-40B4-BE49-F238E27FC236}">
                <a16:creationId xmlns:a16="http://schemas.microsoft.com/office/drawing/2014/main" id="{5A8EFBB4-6EA2-48A6-9D6B-9DF852FC2944}"/>
              </a:ext>
            </a:extLst>
          </p:cNvPr>
          <p:cNvSpPr>
            <a:spLocks noGrp="1"/>
          </p:cNvSpPr>
          <p:nvPr>
            <p:ph idx="1"/>
          </p:nvPr>
        </p:nvSpPr>
        <p:spPr/>
        <p:txBody>
          <a:bodyPr>
            <a:normAutofit/>
          </a:bodyPr>
          <a:lstStyle/>
          <a:p>
            <a:r>
              <a:rPr lang="de-DE" sz="2400" dirty="0"/>
              <a:t>Poster vom Verlag </a:t>
            </a:r>
            <a:r>
              <a:rPr lang="de-DE" sz="2400" dirty="0" err="1"/>
              <a:t>Talisa</a:t>
            </a:r>
            <a:r>
              <a:rPr lang="de-DE" sz="2400" dirty="0"/>
              <a:t>:</a:t>
            </a:r>
          </a:p>
          <a:p>
            <a:r>
              <a:rPr lang="de-DE" sz="2400" b="1" dirty="0">
                <a:solidFill>
                  <a:srgbClr val="0070C0"/>
                </a:solidFill>
                <a:hlinkClick r:id="rId2">
                  <a:extLst>
                    <a:ext uri="{A12FA001-AC4F-418D-AE19-62706E023703}">
                      <ahyp:hlinkClr xmlns:ahyp="http://schemas.microsoft.com/office/drawing/2018/hyperlinkcolor" val="tx"/>
                    </a:ext>
                  </a:extLst>
                </a:hlinkClick>
              </a:rPr>
              <a:t>https://talisa-verlag.com/produkt/lernposter-der-sprachenbaum-unserer-gruppe-kita/</a:t>
            </a:r>
            <a:endParaRPr lang="de-DE" sz="2400" b="1" dirty="0">
              <a:solidFill>
                <a:srgbClr val="0070C0"/>
              </a:solidFill>
            </a:endParaRPr>
          </a:p>
          <a:p>
            <a:endParaRPr lang="de-DE" sz="2400" dirty="0"/>
          </a:p>
          <a:p>
            <a:r>
              <a:rPr lang="de-DE" sz="2400" dirty="0"/>
              <a:t>Weitere Poster vom </a:t>
            </a:r>
            <a:r>
              <a:rPr lang="de-DE" sz="2400" dirty="0" err="1"/>
              <a:t>Talisa</a:t>
            </a:r>
            <a:r>
              <a:rPr lang="de-DE" sz="2400" dirty="0"/>
              <a:t> Verlag:</a:t>
            </a:r>
          </a:p>
          <a:p>
            <a:r>
              <a:rPr lang="de-DE" sz="2400" dirty="0"/>
              <a:t>„Herzlich willkommen“ (in 50 Sprachen)</a:t>
            </a:r>
          </a:p>
          <a:p>
            <a:r>
              <a:rPr lang="de-DE" sz="2400" dirty="0"/>
              <a:t>„Wir sind mehrsprachig“</a:t>
            </a:r>
          </a:p>
        </p:txBody>
      </p:sp>
      <p:sp>
        <p:nvSpPr>
          <p:cNvPr id="3" name="Fußzeilenplatzhalter 2">
            <a:extLst>
              <a:ext uri="{FF2B5EF4-FFF2-40B4-BE49-F238E27FC236}">
                <a16:creationId xmlns:a16="http://schemas.microsoft.com/office/drawing/2014/main" id="{D50493A5-45D8-4244-A138-921682C54870}"/>
              </a:ext>
            </a:extLst>
          </p:cNvPr>
          <p:cNvSpPr>
            <a:spLocks noGrp="1"/>
          </p:cNvSpPr>
          <p:nvPr>
            <p:ph type="ftr" sz="quarter" idx="11"/>
          </p:nvPr>
        </p:nvSpPr>
        <p:spPr/>
        <p:txBody>
          <a:bodyPr/>
          <a:lstStyle/>
          <a:p>
            <a:r>
              <a:rPr lang="de-DE"/>
              <a:t>Mehrsprachigkeit    Stadt Köln     Susanne Kühn  22./23.5.2025</a:t>
            </a:r>
          </a:p>
        </p:txBody>
      </p:sp>
      <p:pic>
        <p:nvPicPr>
          <p:cNvPr id="4" name="Grafik 3" descr="SUK-LO-01.jpg">
            <a:extLst>
              <a:ext uri="{FF2B5EF4-FFF2-40B4-BE49-F238E27FC236}">
                <a16:creationId xmlns:a16="http://schemas.microsoft.com/office/drawing/2014/main" id="{21100DE8-044E-48B4-B02F-F12E9E77FE2C}"/>
              </a:ext>
            </a:extLst>
          </p:cNvPr>
          <p:cNvPicPr>
            <a:picLocks noChangeAspect="1"/>
          </p:cNvPicPr>
          <p:nvPr/>
        </p:nvPicPr>
        <p:blipFill>
          <a:blip r:embed="rId3" cstate="print"/>
          <a:stretch>
            <a:fillRect/>
          </a:stretch>
        </p:blipFill>
        <p:spPr>
          <a:xfrm>
            <a:off x="10825317" y="6038600"/>
            <a:ext cx="1366683" cy="842369"/>
          </a:xfrm>
          <a:prstGeom prst="rect">
            <a:avLst/>
          </a:prstGeom>
        </p:spPr>
      </p:pic>
      <p:pic>
        <p:nvPicPr>
          <p:cNvPr id="7" name="Grafik 6">
            <a:extLst>
              <a:ext uri="{FF2B5EF4-FFF2-40B4-BE49-F238E27FC236}">
                <a16:creationId xmlns:a16="http://schemas.microsoft.com/office/drawing/2014/main" id="{2D78FC1D-C5A9-C661-7821-835B0D4A42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7473" y="2641904"/>
            <a:ext cx="2640591" cy="3361676"/>
          </a:xfrm>
          <a:prstGeom prst="rect">
            <a:avLst/>
          </a:prstGeom>
        </p:spPr>
      </p:pic>
      <p:pic>
        <p:nvPicPr>
          <p:cNvPr id="9" name="Grafik 8">
            <a:extLst>
              <a:ext uri="{FF2B5EF4-FFF2-40B4-BE49-F238E27FC236}">
                <a16:creationId xmlns:a16="http://schemas.microsoft.com/office/drawing/2014/main" id="{17C4A11C-A82E-2828-A8DC-B70BFE19F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630" y="3513226"/>
            <a:ext cx="1949450" cy="2717800"/>
          </a:xfrm>
          <a:prstGeom prst="rect">
            <a:avLst/>
          </a:prstGeom>
        </p:spPr>
      </p:pic>
      <p:pic>
        <p:nvPicPr>
          <p:cNvPr id="11" name="Grafik 10">
            <a:extLst>
              <a:ext uri="{FF2B5EF4-FFF2-40B4-BE49-F238E27FC236}">
                <a16:creationId xmlns:a16="http://schemas.microsoft.com/office/drawing/2014/main" id="{31EE3AD4-F561-172D-8126-1DB594F23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524" y="4197767"/>
            <a:ext cx="1498476" cy="2120066"/>
          </a:xfrm>
          <a:prstGeom prst="rect">
            <a:avLst/>
          </a:prstGeom>
        </p:spPr>
      </p:pic>
    </p:spTree>
    <p:extLst>
      <p:ext uri="{BB962C8B-B14F-4D97-AF65-F5344CB8AC3E}">
        <p14:creationId xmlns:p14="http://schemas.microsoft.com/office/powerpoint/2010/main" val="37908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822CBA-FDCE-4DD0-83EF-11300D1A33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2" name="Fußzeilenplatzhalter 1">
            <a:extLst>
              <a:ext uri="{FF2B5EF4-FFF2-40B4-BE49-F238E27FC236}">
                <a16:creationId xmlns:a16="http://schemas.microsoft.com/office/drawing/2014/main" id="{3516A2C2-8F18-4886-9939-771694396CED}"/>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550882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3C0E5-5564-DD1D-389F-36626F4C95DB}"/>
              </a:ext>
            </a:extLst>
          </p:cNvPr>
          <p:cNvSpPr>
            <a:spLocks noGrp="1"/>
          </p:cNvSpPr>
          <p:nvPr>
            <p:ph type="title"/>
          </p:nvPr>
        </p:nvSpPr>
        <p:spPr/>
        <p:txBody>
          <a:bodyPr/>
          <a:lstStyle/>
          <a:p>
            <a:r>
              <a:rPr lang="de-DE" dirty="0"/>
              <a:t>Hintergrundliteratur</a:t>
            </a:r>
          </a:p>
        </p:txBody>
      </p:sp>
      <p:sp>
        <p:nvSpPr>
          <p:cNvPr id="3" name="Fußzeilenplatzhalter 2">
            <a:extLst>
              <a:ext uri="{FF2B5EF4-FFF2-40B4-BE49-F238E27FC236}">
                <a16:creationId xmlns:a16="http://schemas.microsoft.com/office/drawing/2014/main" id="{EF97A3C9-64EF-BA93-9BE4-7784DABBA929}"/>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9D913E34-34B9-D50E-A9B8-F92BC2CABEFE}"/>
              </a:ext>
            </a:extLst>
          </p:cNvPr>
          <p:cNvSpPr>
            <a:spLocks noGrp="1"/>
          </p:cNvSpPr>
          <p:nvPr>
            <p:ph sz="quarter" idx="1"/>
          </p:nvPr>
        </p:nvSpPr>
        <p:spPr/>
        <p:txBody>
          <a:bodyPr/>
          <a:lstStyle/>
          <a:p>
            <a:r>
              <a:rPr lang="de-DE" dirty="0"/>
              <a:t>Vielfalt in der Kita-Praxis – Von Ankommen bis Zuckertüte. 2024. </a:t>
            </a:r>
            <a:r>
              <a:rPr lang="de-DE" dirty="0" err="1"/>
              <a:t>Lamsa</a:t>
            </a:r>
            <a:r>
              <a:rPr lang="de-DE" dirty="0"/>
              <a:t>. Verlag das netz.</a:t>
            </a:r>
          </a:p>
          <a:p>
            <a:r>
              <a:rPr lang="de-DE" dirty="0"/>
              <a:t>Mehrsprachigkeit in der Kindheit. Perspektiven für die frühpädagogische Praxis. 2016. </a:t>
            </a:r>
            <a:r>
              <a:rPr lang="de-DE" dirty="0" err="1"/>
              <a:t>Argyro</a:t>
            </a:r>
            <a:r>
              <a:rPr lang="de-DE" dirty="0"/>
              <a:t> </a:t>
            </a:r>
            <a:r>
              <a:rPr lang="de-DE" dirty="0" err="1"/>
              <a:t>Panagiotopoulou</a:t>
            </a:r>
            <a:r>
              <a:rPr lang="de-DE" dirty="0"/>
              <a:t>. </a:t>
            </a:r>
            <a:r>
              <a:rPr lang="de-DE" dirty="0" err="1"/>
              <a:t>Wiff</a:t>
            </a:r>
            <a:r>
              <a:rPr lang="de-DE" dirty="0"/>
              <a:t> Expertise Band 46.</a:t>
            </a:r>
          </a:p>
          <a:p>
            <a:r>
              <a:rPr lang="de-DE" dirty="0"/>
              <a:t>Mehrsprachigkeit in der KiTa von Anfang an gut begleiten. Anna Dintsioudi, Julia </a:t>
            </a:r>
            <a:r>
              <a:rPr lang="de-DE" dirty="0" err="1"/>
              <a:t>Krankenhagen</a:t>
            </a:r>
            <a:r>
              <a:rPr lang="de-DE" dirty="0"/>
              <a:t>. </a:t>
            </a:r>
            <a:r>
              <a:rPr lang="de-DE" dirty="0" err="1"/>
              <a:t>Nifbe</a:t>
            </a:r>
            <a:r>
              <a:rPr lang="de-DE" dirty="0"/>
              <a:t>-Beiträge zur Professionalisierung Nr. 12.</a:t>
            </a:r>
          </a:p>
          <a:p>
            <a:r>
              <a:rPr lang="de-DE" dirty="0"/>
              <a:t>Flyer: Mehrere Sprachen in der Familie. </a:t>
            </a:r>
            <a:r>
              <a:rPr lang="de-DE" dirty="0">
                <a:hlinkClick r:id="rId2"/>
              </a:rPr>
              <a:t>www.lakos-sachsen.de</a:t>
            </a:r>
            <a:endParaRPr lang="de-DE" dirty="0"/>
          </a:p>
          <a:p>
            <a:endParaRPr lang="de-DE" dirty="0"/>
          </a:p>
          <a:p>
            <a:endParaRPr lang="de-DE" dirty="0"/>
          </a:p>
        </p:txBody>
      </p:sp>
    </p:spTree>
    <p:extLst>
      <p:ext uri="{BB962C8B-B14F-4D97-AF65-F5344CB8AC3E}">
        <p14:creationId xmlns:p14="http://schemas.microsoft.com/office/powerpoint/2010/main" val="316445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C4A499F-6ABF-4F6D-9A3E-8A38493E51E1}"/>
              </a:ext>
            </a:extLst>
          </p:cNvPr>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919536" y="337347"/>
            <a:ext cx="8244408" cy="6183306"/>
          </a:xfrm>
        </p:spPr>
      </p:pic>
      <p:sp>
        <p:nvSpPr>
          <p:cNvPr id="2" name="Fußzeilenplatzhalter 1">
            <a:extLst>
              <a:ext uri="{FF2B5EF4-FFF2-40B4-BE49-F238E27FC236}">
                <a16:creationId xmlns:a16="http://schemas.microsoft.com/office/drawing/2014/main" id="{D58245B5-6A5E-4860-AE45-6EF416C5EC0E}"/>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674733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359D3C8-4CFB-BA01-D9CC-873BBDD85417}"/>
              </a:ext>
            </a:extLst>
          </p:cNvPr>
          <p:cNvSpPr>
            <a:spLocks noGrp="1"/>
          </p:cNvSpPr>
          <p:nvPr>
            <p:ph type="title"/>
          </p:nvPr>
        </p:nvSpPr>
        <p:spPr/>
        <p:txBody>
          <a:bodyPr/>
          <a:lstStyle/>
          <a:p>
            <a:r>
              <a:rPr lang="de-DE" b="1" dirty="0"/>
              <a:t>Visualisieren</a:t>
            </a:r>
          </a:p>
        </p:txBody>
      </p:sp>
      <p:sp>
        <p:nvSpPr>
          <p:cNvPr id="2" name="Fußzeilenplatzhalter 1">
            <a:extLst>
              <a:ext uri="{FF2B5EF4-FFF2-40B4-BE49-F238E27FC236}">
                <a16:creationId xmlns:a16="http://schemas.microsoft.com/office/drawing/2014/main" id="{2377619C-8C7E-280B-977E-66DA4366BDD2}"/>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948282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8F9AD9-684F-4F4B-A7AD-33726F685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7" name="Grafik 6">
            <a:extLst>
              <a:ext uri="{FF2B5EF4-FFF2-40B4-BE49-F238E27FC236}">
                <a16:creationId xmlns:a16="http://schemas.microsoft.com/office/drawing/2014/main" id="{4C12FBAF-F3C1-4C57-A1D4-84199429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9" name="Grafik 8">
            <a:extLst>
              <a:ext uri="{FF2B5EF4-FFF2-40B4-BE49-F238E27FC236}">
                <a16:creationId xmlns:a16="http://schemas.microsoft.com/office/drawing/2014/main" id="{BA062B33-0ABE-4F37-9306-2CFA988E8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1" name="Grafik 10">
            <a:extLst>
              <a:ext uri="{FF2B5EF4-FFF2-40B4-BE49-F238E27FC236}">
                <a16:creationId xmlns:a16="http://schemas.microsoft.com/office/drawing/2014/main" id="{B6AF9DAC-E95C-410F-AB70-3E980C88E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2" name="Fußzeilenplatzhalter 1">
            <a:extLst>
              <a:ext uri="{FF2B5EF4-FFF2-40B4-BE49-F238E27FC236}">
                <a16:creationId xmlns:a16="http://schemas.microsoft.com/office/drawing/2014/main" id="{E0D044C4-0FFF-4DBE-B17D-BE055B947F84}"/>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03349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8213B3B-E859-4FBC-AC8B-28DC5239DC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Fußzeilenplatzhalter 2">
            <a:extLst>
              <a:ext uri="{FF2B5EF4-FFF2-40B4-BE49-F238E27FC236}">
                <a16:creationId xmlns:a16="http://schemas.microsoft.com/office/drawing/2014/main" id="{C990CD41-F666-4D86-B929-8532392FCA10}"/>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484897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6EF2C4-10A6-4191-BADE-B53C64B40B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 name="Grafik 4">
            <a:extLst>
              <a:ext uri="{FF2B5EF4-FFF2-40B4-BE49-F238E27FC236}">
                <a16:creationId xmlns:a16="http://schemas.microsoft.com/office/drawing/2014/main" id="{36E1F170-6AE0-4A33-B423-2FCACABC8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2" name="Fußzeilenplatzhalter 1">
            <a:extLst>
              <a:ext uri="{FF2B5EF4-FFF2-40B4-BE49-F238E27FC236}">
                <a16:creationId xmlns:a16="http://schemas.microsoft.com/office/drawing/2014/main" id="{0C5B6650-D56D-4784-9E59-BFF9A1291077}"/>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2354940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18D3DD-D881-4E24-B23B-9F921D2EEC70}"/>
              </a:ext>
            </a:extLst>
          </p:cNvPr>
          <p:cNvSpPr>
            <a:spLocks noGrp="1"/>
          </p:cNvSpPr>
          <p:nvPr>
            <p:ph type="title"/>
          </p:nvPr>
        </p:nvSpPr>
        <p:spPr/>
        <p:txBody>
          <a:bodyPr>
            <a:normAutofit fontScale="90000"/>
          </a:bodyPr>
          <a:lstStyle/>
          <a:p>
            <a:r>
              <a:rPr lang="de-DE" sz="4000" b="1" dirty="0"/>
              <a:t>Bildkarten von Liedern, Fingerspielen und Aktionen für den Morgenkreis </a:t>
            </a:r>
            <a:endParaRPr lang="de-DE" sz="3800" b="1" dirty="0"/>
          </a:p>
        </p:txBody>
      </p:sp>
      <p:sp>
        <p:nvSpPr>
          <p:cNvPr id="7" name="Inhaltsplatzhalter 6">
            <a:extLst>
              <a:ext uri="{FF2B5EF4-FFF2-40B4-BE49-F238E27FC236}">
                <a16:creationId xmlns:a16="http://schemas.microsoft.com/office/drawing/2014/main" id="{9E9B2B9A-4E33-4EE5-A676-BE0AED2C564A}"/>
              </a:ext>
            </a:extLst>
          </p:cNvPr>
          <p:cNvSpPr>
            <a:spLocks noGrp="1"/>
          </p:cNvSpPr>
          <p:nvPr>
            <p:ph idx="1"/>
          </p:nvPr>
        </p:nvSpPr>
        <p:spPr>
          <a:xfrm>
            <a:off x="1097280" y="1845734"/>
            <a:ext cx="10058400" cy="4540890"/>
          </a:xfrm>
        </p:spPr>
        <p:txBody>
          <a:bodyPr>
            <a:normAutofit/>
          </a:bodyPr>
          <a:lstStyle/>
          <a:p>
            <a:pPr marL="0" indent="0">
              <a:buNone/>
            </a:pPr>
            <a:endParaRPr lang="de-DE" b="1" dirty="0"/>
          </a:p>
          <a:p>
            <a:pPr>
              <a:buFont typeface="Arial" panose="020B0604020202020204" pitchFamily="34" charset="0"/>
              <a:buChar char="•"/>
            </a:pPr>
            <a:endParaRPr lang="de-DE" b="1" dirty="0"/>
          </a:p>
        </p:txBody>
      </p:sp>
      <p:sp>
        <p:nvSpPr>
          <p:cNvPr id="5" name="Fußzeilenplatzhalter 4">
            <a:extLst>
              <a:ext uri="{FF2B5EF4-FFF2-40B4-BE49-F238E27FC236}">
                <a16:creationId xmlns:a16="http://schemas.microsoft.com/office/drawing/2014/main" id="{9BA30C86-E9C1-4230-9E74-0C9AAC8C7E5F}"/>
              </a:ext>
            </a:extLst>
          </p:cNvPr>
          <p:cNvSpPr>
            <a:spLocks noGrp="1"/>
          </p:cNvSpPr>
          <p:nvPr>
            <p:ph type="ftr" sz="quarter" idx="11"/>
          </p:nvPr>
        </p:nvSpPr>
        <p:spPr/>
        <p:txBody>
          <a:bodyPr/>
          <a:lstStyle/>
          <a:p>
            <a:r>
              <a:rPr lang="de-DE"/>
              <a:t>Mehrsprachigkeit    Stadt Köln     Susanne Kühn  22./23.5.2025</a:t>
            </a:r>
          </a:p>
        </p:txBody>
      </p:sp>
      <p:pic>
        <p:nvPicPr>
          <p:cNvPr id="2" name="Grafik 1">
            <a:extLst>
              <a:ext uri="{FF2B5EF4-FFF2-40B4-BE49-F238E27FC236}">
                <a16:creationId xmlns:a16="http://schemas.microsoft.com/office/drawing/2014/main" id="{A15CCCBB-FDBC-F403-65F1-3178F73C2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948" y="2752566"/>
            <a:ext cx="4475369" cy="2964206"/>
          </a:xfrm>
          <a:prstGeom prst="rect">
            <a:avLst/>
          </a:prstGeom>
        </p:spPr>
      </p:pic>
    </p:spTree>
    <p:extLst>
      <p:ext uri="{BB962C8B-B14F-4D97-AF65-F5344CB8AC3E}">
        <p14:creationId xmlns:p14="http://schemas.microsoft.com/office/powerpoint/2010/main" val="1314365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61113-D260-2A21-D9F6-8646FE068F22}"/>
              </a:ext>
            </a:extLst>
          </p:cNvPr>
          <p:cNvSpPr>
            <a:spLocks noGrp="1"/>
          </p:cNvSpPr>
          <p:nvPr>
            <p:ph type="title"/>
          </p:nvPr>
        </p:nvSpPr>
        <p:spPr/>
        <p:txBody>
          <a:bodyPr/>
          <a:lstStyle/>
          <a:p>
            <a:r>
              <a:rPr lang="de-DE" dirty="0"/>
              <a:t>Bildkarten und Fotos</a:t>
            </a:r>
          </a:p>
        </p:txBody>
      </p:sp>
      <p:sp>
        <p:nvSpPr>
          <p:cNvPr id="3" name="Fußzeilenplatzhalter 2">
            <a:extLst>
              <a:ext uri="{FF2B5EF4-FFF2-40B4-BE49-F238E27FC236}">
                <a16:creationId xmlns:a16="http://schemas.microsoft.com/office/drawing/2014/main" id="{F1F9CE88-1CC0-AD98-B63E-02D75842AF0C}"/>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718FDE1A-52D7-19B6-3A26-46D222ACDA20}"/>
              </a:ext>
            </a:extLst>
          </p:cNvPr>
          <p:cNvSpPr>
            <a:spLocks noGrp="1"/>
          </p:cNvSpPr>
          <p:nvPr>
            <p:ph sz="quarter" idx="1"/>
          </p:nvPr>
        </p:nvSpPr>
        <p:spPr/>
        <p:txBody>
          <a:bodyPr/>
          <a:lstStyle/>
          <a:p>
            <a:r>
              <a:rPr lang="de-DE" b="1" dirty="0"/>
              <a:t>Erste-Hilfe-Alltagskommunikation zum Deutschlernen: Den Kita-Tag mit Bildkarten begleiten </a:t>
            </a:r>
          </a:p>
          <a:p>
            <a:pPr marL="365760" lvl="1" indent="0">
              <a:buNone/>
            </a:pPr>
            <a:r>
              <a:rPr lang="de-DE" b="1" dirty="0">
                <a:hlinkClick r:id="rId2"/>
              </a:rPr>
              <a:t>https://www.verlagruhr.de/Erste-Hilfe-Alltagskommunikation-zum-Deutschlernen-Den-Kita-Tag-mit-Bildkarten-begleiten/9783834651471</a:t>
            </a:r>
            <a:endParaRPr lang="de-DE" b="1" dirty="0"/>
          </a:p>
          <a:p>
            <a:pPr marL="365760" lvl="1" indent="0">
              <a:buNone/>
            </a:pPr>
            <a:endParaRPr lang="de-DE" b="1" dirty="0"/>
          </a:p>
          <a:p>
            <a:pPr marL="0" indent="0">
              <a:buNone/>
            </a:pPr>
            <a:r>
              <a:rPr lang="de-DE" b="1" dirty="0"/>
              <a:t>	</a:t>
            </a:r>
          </a:p>
          <a:p>
            <a:endParaRPr lang="de-DE" dirty="0"/>
          </a:p>
        </p:txBody>
      </p:sp>
    </p:spTree>
    <p:extLst>
      <p:ext uri="{BB962C8B-B14F-4D97-AF65-F5344CB8AC3E}">
        <p14:creationId xmlns:p14="http://schemas.microsoft.com/office/powerpoint/2010/main" val="943068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20E2D7DB-9884-1E29-FAAE-DBCC35BF41CD}"/>
              </a:ext>
            </a:extLst>
          </p:cNvPr>
          <p:cNvSpPr>
            <a:spLocks noGrp="1"/>
          </p:cNvSpPr>
          <p:nvPr>
            <p:ph type="ftr" sz="quarter" idx="11"/>
          </p:nvPr>
        </p:nvSpPr>
        <p:spPr/>
        <p:txBody>
          <a:bodyPr/>
          <a:lstStyle/>
          <a:p>
            <a:r>
              <a:rPr lang="de-DE"/>
              <a:t>Mehrsprachigkeit    Stadt Köln     Susanne Kühn  22./23.5.2025</a:t>
            </a:r>
          </a:p>
        </p:txBody>
      </p:sp>
      <p:pic>
        <p:nvPicPr>
          <p:cNvPr id="4" name="Grafik 3">
            <a:extLst>
              <a:ext uri="{FF2B5EF4-FFF2-40B4-BE49-F238E27FC236}">
                <a16:creationId xmlns:a16="http://schemas.microsoft.com/office/drawing/2014/main" id="{BD072AF6-DD68-079C-D4D2-791266D03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545" y="162560"/>
            <a:ext cx="7656634" cy="6065520"/>
          </a:xfrm>
          <a:prstGeom prst="rect">
            <a:avLst/>
          </a:prstGeom>
        </p:spPr>
      </p:pic>
    </p:spTree>
    <p:extLst>
      <p:ext uri="{BB962C8B-B14F-4D97-AF65-F5344CB8AC3E}">
        <p14:creationId xmlns:p14="http://schemas.microsoft.com/office/powerpoint/2010/main" val="896743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A2BBD9EB-FE81-ABF6-2282-DA575F84BC21}"/>
              </a:ext>
            </a:extLst>
          </p:cNvPr>
          <p:cNvSpPr>
            <a:spLocks noGrp="1"/>
          </p:cNvSpPr>
          <p:nvPr>
            <p:ph type="ftr" sz="quarter" idx="11"/>
          </p:nvPr>
        </p:nvSpPr>
        <p:spPr/>
        <p:txBody>
          <a:bodyPr/>
          <a:lstStyle/>
          <a:p>
            <a:r>
              <a:rPr lang="de-DE"/>
              <a:t>Mehrsprachigkeit    Stadt Köln     Susanne Kühn  22./23.5.2025</a:t>
            </a:r>
          </a:p>
        </p:txBody>
      </p:sp>
      <p:pic>
        <p:nvPicPr>
          <p:cNvPr id="6" name="Grafik 5">
            <a:extLst>
              <a:ext uri="{FF2B5EF4-FFF2-40B4-BE49-F238E27FC236}">
                <a16:creationId xmlns:a16="http://schemas.microsoft.com/office/drawing/2014/main" id="{0AE59445-CB67-2BB2-2E27-128C25D02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259" y="309245"/>
            <a:ext cx="7564149" cy="5938520"/>
          </a:xfrm>
          <a:prstGeom prst="rect">
            <a:avLst/>
          </a:prstGeom>
        </p:spPr>
      </p:pic>
    </p:spTree>
    <p:extLst>
      <p:ext uri="{BB962C8B-B14F-4D97-AF65-F5344CB8AC3E}">
        <p14:creationId xmlns:p14="http://schemas.microsoft.com/office/powerpoint/2010/main" val="17261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70AE4E-80C0-B344-09EF-EC4A3CEEFA41}"/>
              </a:ext>
            </a:extLst>
          </p:cNvPr>
          <p:cNvSpPr>
            <a:spLocks noGrp="1"/>
          </p:cNvSpPr>
          <p:nvPr>
            <p:ph type="title"/>
          </p:nvPr>
        </p:nvSpPr>
        <p:spPr/>
        <p:txBody>
          <a:bodyPr/>
          <a:lstStyle/>
          <a:p>
            <a:r>
              <a:rPr lang="de-DE" b="1" dirty="0"/>
              <a:t>„</a:t>
            </a:r>
            <a:r>
              <a:rPr lang="de-DE" b="1" dirty="0" err="1"/>
              <a:t>Verstehensgerüste</a:t>
            </a:r>
            <a:r>
              <a:rPr lang="de-DE" b="1" dirty="0"/>
              <a:t>“ aufbauen (</a:t>
            </a:r>
            <a:r>
              <a:rPr lang="de-DE" b="1" dirty="0" err="1"/>
              <a:t>Scaffolding</a:t>
            </a:r>
            <a:r>
              <a:rPr lang="de-DE" b="1" dirty="0"/>
              <a:t>)</a:t>
            </a:r>
          </a:p>
        </p:txBody>
      </p:sp>
      <p:sp>
        <p:nvSpPr>
          <p:cNvPr id="3" name="Fußzeilenplatzhalter 2">
            <a:extLst>
              <a:ext uri="{FF2B5EF4-FFF2-40B4-BE49-F238E27FC236}">
                <a16:creationId xmlns:a16="http://schemas.microsoft.com/office/drawing/2014/main" id="{8F938F18-8F5B-8237-E86D-7E8AF2D83ACF}"/>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1C5D027A-1C44-2F0B-141D-0EFB6F1C417B}"/>
              </a:ext>
            </a:extLst>
          </p:cNvPr>
          <p:cNvSpPr>
            <a:spLocks noGrp="1"/>
          </p:cNvSpPr>
          <p:nvPr>
            <p:ph sz="quarter" idx="1"/>
          </p:nvPr>
        </p:nvSpPr>
        <p:spPr/>
        <p:txBody>
          <a:bodyPr/>
          <a:lstStyle/>
          <a:p>
            <a:pPr>
              <a:buFont typeface="Wingdings" panose="05000000000000000000" pitchFamily="2" charset="2"/>
              <a:buChar char="§"/>
            </a:pPr>
            <a:r>
              <a:rPr lang="de-DE" dirty="0"/>
              <a:t>Klare Strukturen schaffen</a:t>
            </a:r>
          </a:p>
          <a:p>
            <a:pPr>
              <a:buFont typeface="Wingdings" panose="05000000000000000000" pitchFamily="2" charset="2"/>
              <a:buChar char="§"/>
            </a:pPr>
            <a:r>
              <a:rPr lang="de-DE" dirty="0"/>
              <a:t>Rituale etablieren</a:t>
            </a:r>
          </a:p>
          <a:p>
            <a:pPr>
              <a:buFont typeface="Wingdings" panose="05000000000000000000" pitchFamily="2" charset="2"/>
              <a:buChar char="§"/>
            </a:pPr>
            <a:r>
              <a:rPr lang="de-DE" dirty="0"/>
              <a:t>Lebensweltbezug herstellen</a:t>
            </a:r>
          </a:p>
          <a:p>
            <a:pPr>
              <a:buFont typeface="Wingdings" panose="05000000000000000000" pitchFamily="2" charset="2"/>
              <a:buChar char="§"/>
            </a:pPr>
            <a:r>
              <a:rPr lang="de-DE" dirty="0"/>
              <a:t>Anknüpfen an Erfahrungen der Kinder</a:t>
            </a:r>
          </a:p>
          <a:p>
            <a:pPr>
              <a:buFont typeface="Wingdings" panose="05000000000000000000" pitchFamily="2" charset="2"/>
              <a:buChar char="§"/>
            </a:pPr>
            <a:r>
              <a:rPr lang="de-DE" dirty="0"/>
              <a:t>Bilder, Gegenstände und bild-gestützte Erzählungen</a:t>
            </a:r>
          </a:p>
          <a:p>
            <a:pPr>
              <a:buFont typeface="Wingdings" panose="05000000000000000000" pitchFamily="2" charset="2"/>
              <a:buChar char="§"/>
            </a:pPr>
            <a:r>
              <a:rPr lang="de-DE" dirty="0"/>
              <a:t>Gestik, Mimik und die Körperhaltung unterstützend einsetzen</a:t>
            </a:r>
          </a:p>
        </p:txBody>
      </p:sp>
    </p:spTree>
    <p:extLst>
      <p:ext uri="{BB962C8B-B14F-4D97-AF65-F5344CB8AC3E}">
        <p14:creationId xmlns:p14="http://schemas.microsoft.com/office/powerpoint/2010/main" val="39472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90591-03BE-493C-9FC0-784A2DE3974E}"/>
              </a:ext>
            </a:extLst>
          </p:cNvPr>
          <p:cNvSpPr>
            <a:spLocks noGrp="1"/>
          </p:cNvSpPr>
          <p:nvPr>
            <p:ph type="title"/>
          </p:nvPr>
        </p:nvSpPr>
        <p:spPr/>
        <p:txBody>
          <a:bodyPr/>
          <a:lstStyle/>
          <a:p>
            <a:r>
              <a:rPr lang="de-DE" b="1" dirty="0"/>
              <a:t>Mehrsprachigkeit – Erwerbstypen</a:t>
            </a:r>
          </a:p>
        </p:txBody>
      </p:sp>
      <p:sp>
        <p:nvSpPr>
          <p:cNvPr id="3" name="Inhaltsplatzhalter 2">
            <a:extLst>
              <a:ext uri="{FF2B5EF4-FFF2-40B4-BE49-F238E27FC236}">
                <a16:creationId xmlns:a16="http://schemas.microsoft.com/office/drawing/2014/main" id="{20BB6F0F-64E5-41CD-83A7-0404C4A201D6}"/>
              </a:ext>
            </a:extLst>
          </p:cNvPr>
          <p:cNvSpPr>
            <a:spLocks noGrp="1"/>
          </p:cNvSpPr>
          <p:nvPr>
            <p:ph idx="1"/>
          </p:nvPr>
        </p:nvSpPr>
        <p:spPr/>
        <p:txBody>
          <a:bodyPr>
            <a:normAutofit/>
          </a:bodyPr>
          <a:lstStyle/>
          <a:p>
            <a:r>
              <a:rPr lang="de-DE" sz="2400" dirty="0"/>
              <a:t>Erstspracherwerb (L1, S1 oder </a:t>
            </a:r>
            <a:r>
              <a:rPr lang="de-DE" sz="2400" dirty="0" err="1"/>
              <a:t>DaM</a:t>
            </a:r>
            <a:r>
              <a:rPr lang="de-DE" sz="2400" dirty="0"/>
              <a:t>)</a:t>
            </a:r>
          </a:p>
          <a:p>
            <a:r>
              <a:rPr lang="de-DE" sz="2400" dirty="0"/>
              <a:t>Doppelter (simultaner) Erstspracherwerb (2L1)</a:t>
            </a:r>
          </a:p>
          <a:p>
            <a:r>
              <a:rPr lang="de-DE" sz="2400" dirty="0"/>
              <a:t>Sukzessiver Spracherwerb (L2, S2): </a:t>
            </a:r>
          </a:p>
          <a:p>
            <a:pPr lvl="1"/>
            <a:r>
              <a:rPr lang="de-DE" sz="2400" dirty="0"/>
              <a:t>Früher Zweitspracherwerb (Start zwischen 2. u. 4. Geburtstag)</a:t>
            </a:r>
          </a:p>
          <a:p>
            <a:pPr lvl="1"/>
            <a:r>
              <a:rPr lang="de-DE" sz="2400" dirty="0"/>
              <a:t>Später kindlicher Zweitspracherwerb (DaZ)</a:t>
            </a:r>
          </a:p>
          <a:p>
            <a:pPr lvl="1"/>
            <a:r>
              <a:rPr lang="de-DE" sz="2400" dirty="0"/>
              <a:t>Fremdsprache im Unterricht (DaF)</a:t>
            </a:r>
          </a:p>
          <a:p>
            <a:pPr lvl="1"/>
            <a:r>
              <a:rPr lang="de-DE" sz="2400" dirty="0"/>
              <a:t>gesteuert/ungesteuert</a:t>
            </a:r>
          </a:p>
          <a:p>
            <a:endParaRPr lang="de-DE" sz="2400" dirty="0"/>
          </a:p>
          <a:p>
            <a:r>
              <a:rPr lang="de-DE" sz="2400" b="1" dirty="0"/>
              <a:t> </a:t>
            </a:r>
            <a:r>
              <a:rPr lang="de-DE" sz="2400" b="1" dirty="0">
                <a:sym typeface="Wingdings" panose="05000000000000000000" pitchFamily="2" charset="2"/>
              </a:rPr>
              <a:t> </a:t>
            </a:r>
            <a:r>
              <a:rPr lang="de-DE" sz="2400" b="1" dirty="0"/>
              <a:t>vielfältige „Spracherwerbsszenarien“!</a:t>
            </a:r>
          </a:p>
          <a:p>
            <a:endParaRPr lang="de-DE" dirty="0"/>
          </a:p>
        </p:txBody>
      </p:sp>
      <p:sp>
        <p:nvSpPr>
          <p:cNvPr id="4" name="Fußzeilenplatzhalter 3">
            <a:extLst>
              <a:ext uri="{FF2B5EF4-FFF2-40B4-BE49-F238E27FC236}">
                <a16:creationId xmlns:a16="http://schemas.microsoft.com/office/drawing/2014/main" id="{CABCC5E1-C770-472B-9E32-6462EE0BB141}"/>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20564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6C6CD-C8D6-B78D-A12A-8A71CA729A4D}"/>
              </a:ext>
            </a:extLst>
          </p:cNvPr>
          <p:cNvSpPr>
            <a:spLocks noGrp="1"/>
          </p:cNvSpPr>
          <p:nvPr>
            <p:ph type="title"/>
          </p:nvPr>
        </p:nvSpPr>
        <p:spPr/>
        <p:txBody>
          <a:bodyPr/>
          <a:lstStyle/>
          <a:p>
            <a:r>
              <a:rPr lang="de-DE" b="1" dirty="0"/>
              <a:t>Tischset </a:t>
            </a:r>
            <a:r>
              <a:rPr lang="de-DE" b="1"/>
              <a:t>mit Fingerspielen</a:t>
            </a:r>
            <a:endParaRPr lang="de-DE" b="1" dirty="0"/>
          </a:p>
        </p:txBody>
      </p:sp>
      <p:pic>
        <p:nvPicPr>
          <p:cNvPr id="6" name="Inhaltsplatzhalter 5">
            <a:extLst>
              <a:ext uri="{FF2B5EF4-FFF2-40B4-BE49-F238E27FC236}">
                <a16:creationId xmlns:a16="http://schemas.microsoft.com/office/drawing/2014/main" id="{3BF9F574-6831-06D3-49CC-F9B5A6810A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7" y="1916832"/>
            <a:ext cx="4032448" cy="2856317"/>
          </a:xfrm>
        </p:spPr>
      </p:pic>
      <p:sp>
        <p:nvSpPr>
          <p:cNvPr id="4" name="Fußzeilenplatzhalter 3">
            <a:extLst>
              <a:ext uri="{FF2B5EF4-FFF2-40B4-BE49-F238E27FC236}">
                <a16:creationId xmlns:a16="http://schemas.microsoft.com/office/drawing/2014/main" id="{376E9071-EBAC-6C52-EA93-665E3FCC7FBD}"/>
              </a:ext>
            </a:extLst>
          </p:cNvPr>
          <p:cNvSpPr>
            <a:spLocks noGrp="1"/>
          </p:cNvSpPr>
          <p:nvPr>
            <p:ph type="ftr" sz="quarter" idx="11"/>
          </p:nvPr>
        </p:nvSpPr>
        <p:spPr/>
        <p:txBody>
          <a:bodyPr/>
          <a:lstStyle/>
          <a:p>
            <a:r>
              <a:rPr lang="de-DE"/>
              <a:t>Mehrsprachigkeit    Stadt Köln     Susanne Kühn  22./23.5.2025</a:t>
            </a:r>
          </a:p>
        </p:txBody>
      </p:sp>
      <p:pic>
        <p:nvPicPr>
          <p:cNvPr id="8" name="Grafik 7">
            <a:extLst>
              <a:ext uri="{FF2B5EF4-FFF2-40B4-BE49-F238E27FC236}">
                <a16:creationId xmlns:a16="http://schemas.microsoft.com/office/drawing/2014/main" id="{211AC82B-D367-2872-9540-F53906553F73}"/>
              </a:ext>
            </a:extLst>
          </p:cNvPr>
          <p:cNvPicPr>
            <a:picLocks noChangeAspect="1"/>
          </p:cNvPicPr>
          <p:nvPr/>
        </p:nvPicPr>
        <p:blipFill>
          <a:blip r:embed="rId3"/>
          <a:stretch>
            <a:fillRect/>
          </a:stretch>
        </p:blipFill>
        <p:spPr>
          <a:xfrm>
            <a:off x="5721579" y="2348880"/>
            <a:ext cx="5270964" cy="3680394"/>
          </a:xfrm>
          <a:prstGeom prst="rect">
            <a:avLst/>
          </a:prstGeom>
        </p:spPr>
      </p:pic>
      <p:sp>
        <p:nvSpPr>
          <p:cNvPr id="9" name="Textfeld 8">
            <a:extLst>
              <a:ext uri="{FF2B5EF4-FFF2-40B4-BE49-F238E27FC236}">
                <a16:creationId xmlns:a16="http://schemas.microsoft.com/office/drawing/2014/main" id="{AB586C4C-0344-7436-8B27-35EE05B6109E}"/>
              </a:ext>
            </a:extLst>
          </p:cNvPr>
          <p:cNvSpPr txBox="1"/>
          <p:nvPr/>
        </p:nvSpPr>
        <p:spPr>
          <a:xfrm>
            <a:off x="1343472" y="5157192"/>
            <a:ext cx="3744416" cy="923330"/>
          </a:xfrm>
          <a:prstGeom prst="rect">
            <a:avLst/>
          </a:prstGeom>
          <a:noFill/>
        </p:spPr>
        <p:txBody>
          <a:bodyPr wrap="square" rtlCol="0">
            <a:spAutoFit/>
          </a:bodyPr>
          <a:lstStyle/>
          <a:p>
            <a:r>
              <a:rPr lang="de-DE" dirty="0">
                <a:solidFill>
                  <a:srgbClr val="0070C0"/>
                </a:solidFill>
                <a:hlinkClick r:id="rId4">
                  <a:extLst>
                    <a:ext uri="{A12FA001-AC4F-418D-AE19-62706E023703}">
                      <ahyp:hlinkClr xmlns:ahyp="http://schemas.microsoft.com/office/drawing/2018/hyperlinkcolor" val="tx"/>
                    </a:ext>
                  </a:extLst>
                </a:hlinkClick>
              </a:rPr>
              <a:t>https://www.alf-hannover.de/akademie/publikationen/fingerspiele</a:t>
            </a:r>
            <a:r>
              <a:rPr lang="de-DE" dirty="0">
                <a:solidFill>
                  <a:srgbClr val="0070C0"/>
                </a:solidFill>
              </a:rPr>
              <a:t> </a:t>
            </a:r>
          </a:p>
        </p:txBody>
      </p:sp>
    </p:spTree>
    <p:extLst>
      <p:ext uri="{BB962C8B-B14F-4D97-AF65-F5344CB8AC3E}">
        <p14:creationId xmlns:p14="http://schemas.microsoft.com/office/powerpoint/2010/main" val="795715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42AF76-F2D8-72E3-E6EB-360CD0A14A44}"/>
              </a:ext>
            </a:extLst>
          </p:cNvPr>
          <p:cNvSpPr>
            <a:spLocks noGrp="1"/>
          </p:cNvSpPr>
          <p:nvPr>
            <p:ph type="title"/>
          </p:nvPr>
        </p:nvSpPr>
        <p:spPr/>
        <p:txBody>
          <a:bodyPr/>
          <a:lstStyle/>
          <a:p>
            <a:r>
              <a:rPr lang="de-DE" dirty="0"/>
              <a:t>Memory „Alle meine Sprachen“</a:t>
            </a:r>
          </a:p>
        </p:txBody>
      </p:sp>
      <p:sp>
        <p:nvSpPr>
          <p:cNvPr id="2" name="Fußzeilenplatzhalter 1">
            <a:extLst>
              <a:ext uri="{FF2B5EF4-FFF2-40B4-BE49-F238E27FC236}">
                <a16:creationId xmlns:a16="http://schemas.microsoft.com/office/drawing/2014/main" id="{01BAFC6A-5FC9-9E09-812A-2063121E58EF}"/>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390C4BD1-862C-3250-6C1C-151735027963}"/>
              </a:ext>
            </a:extLst>
          </p:cNvPr>
          <p:cNvSpPr>
            <a:spLocks noGrp="1"/>
          </p:cNvSpPr>
          <p:nvPr>
            <p:ph sz="quarter" idx="1"/>
          </p:nvPr>
        </p:nvSpPr>
        <p:spPr/>
        <p:txBody>
          <a:bodyPr/>
          <a:lstStyle/>
          <a:p>
            <a:r>
              <a:rPr lang="de-DE" dirty="0"/>
              <a:t>RAA Mecklenburg-Vorpommern</a:t>
            </a:r>
          </a:p>
        </p:txBody>
      </p:sp>
    </p:spTree>
    <p:extLst>
      <p:ext uri="{BB962C8B-B14F-4D97-AF65-F5344CB8AC3E}">
        <p14:creationId xmlns:p14="http://schemas.microsoft.com/office/powerpoint/2010/main" val="1951305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18D3DD-D881-4E24-B23B-9F921D2EEC70}"/>
              </a:ext>
            </a:extLst>
          </p:cNvPr>
          <p:cNvSpPr>
            <a:spLocks noGrp="1"/>
          </p:cNvSpPr>
          <p:nvPr>
            <p:ph type="title"/>
          </p:nvPr>
        </p:nvSpPr>
        <p:spPr/>
        <p:txBody>
          <a:bodyPr>
            <a:normAutofit/>
          </a:bodyPr>
          <a:lstStyle/>
          <a:p>
            <a:r>
              <a:rPr lang="de-DE" sz="4400" b="1" dirty="0"/>
              <a:t>Sprachliche Rituale</a:t>
            </a:r>
          </a:p>
        </p:txBody>
      </p:sp>
      <p:sp>
        <p:nvSpPr>
          <p:cNvPr id="7" name="Inhaltsplatzhalter 6">
            <a:extLst>
              <a:ext uri="{FF2B5EF4-FFF2-40B4-BE49-F238E27FC236}">
                <a16:creationId xmlns:a16="http://schemas.microsoft.com/office/drawing/2014/main" id="{9E9B2B9A-4E33-4EE5-A676-BE0AED2C564A}"/>
              </a:ext>
            </a:extLst>
          </p:cNvPr>
          <p:cNvSpPr>
            <a:spLocks noGrp="1"/>
          </p:cNvSpPr>
          <p:nvPr>
            <p:ph idx="1"/>
          </p:nvPr>
        </p:nvSpPr>
        <p:spPr/>
        <p:txBody>
          <a:bodyPr>
            <a:normAutofit lnSpcReduction="10000"/>
          </a:bodyPr>
          <a:lstStyle/>
          <a:p>
            <a:pPr lvl="1"/>
            <a:r>
              <a:rPr lang="de-DE" sz="2600" b="1" dirty="0"/>
              <a:t>Begrüßung</a:t>
            </a:r>
          </a:p>
          <a:p>
            <a:pPr lvl="1"/>
            <a:r>
              <a:rPr lang="de-DE" sz="2600" b="1" dirty="0"/>
              <a:t>Morgenkreis: Anfangs- und Abschlusslied</a:t>
            </a:r>
          </a:p>
          <a:p>
            <a:pPr lvl="1"/>
            <a:r>
              <a:rPr lang="de-DE" sz="2600" b="1" dirty="0"/>
              <a:t>Tagesablauf in Bildern: Was ist jetzt dran?</a:t>
            </a:r>
          </a:p>
          <a:p>
            <a:pPr lvl="1"/>
            <a:r>
              <a:rPr lang="de-DE" sz="2600" b="1" dirty="0"/>
              <a:t>Aufräumlied, Händewasch-Song, </a:t>
            </a:r>
            <a:r>
              <a:rPr lang="de-DE" sz="2600" b="1" dirty="0" err="1"/>
              <a:t>Zähneputz</a:t>
            </a:r>
            <a:r>
              <a:rPr lang="de-DE" sz="2600" b="1" dirty="0"/>
              <a:t>-Hit</a:t>
            </a:r>
          </a:p>
          <a:p>
            <a:pPr lvl="1"/>
            <a:r>
              <a:rPr lang="de-DE" sz="2600" b="1" dirty="0"/>
              <a:t>Lied zum Rausgehen</a:t>
            </a:r>
          </a:p>
          <a:p>
            <a:pPr lvl="1"/>
            <a:r>
              <a:rPr lang="de-DE" sz="2600" b="1" dirty="0"/>
              <a:t>Garderobe: Was ziehen wir heute an?</a:t>
            </a:r>
          </a:p>
          <a:p>
            <a:pPr lvl="1"/>
            <a:r>
              <a:rPr lang="de-DE" sz="2600" b="1" dirty="0"/>
              <a:t>Tischspruch</a:t>
            </a:r>
          </a:p>
          <a:p>
            <a:pPr lvl="1"/>
            <a:r>
              <a:rPr lang="de-DE" sz="2600" b="1" dirty="0"/>
              <a:t>Schlaflied</a:t>
            </a:r>
          </a:p>
          <a:p>
            <a:pPr lvl="1"/>
            <a:r>
              <a:rPr lang="de-DE" sz="2600" b="1" dirty="0"/>
              <a:t>„Kind des Tages“ mit Aufgaben </a:t>
            </a:r>
          </a:p>
          <a:p>
            <a:pPr marL="201168" lvl="1" indent="0">
              <a:buNone/>
            </a:pPr>
            <a:r>
              <a:rPr lang="de-DE" sz="2600" b="1" dirty="0"/>
              <a:t>		(Tisch decken, Kinder zählen, Gruppen einteilen, o.ä.)</a:t>
            </a:r>
          </a:p>
          <a:p>
            <a:pPr lvl="1"/>
            <a:endParaRPr lang="de-DE" sz="2600" b="1" dirty="0"/>
          </a:p>
        </p:txBody>
      </p:sp>
      <p:sp>
        <p:nvSpPr>
          <p:cNvPr id="5" name="Fußzeilenplatzhalter 4">
            <a:extLst>
              <a:ext uri="{FF2B5EF4-FFF2-40B4-BE49-F238E27FC236}">
                <a16:creationId xmlns:a16="http://schemas.microsoft.com/office/drawing/2014/main" id="{9BA30C86-E9C1-4230-9E74-0C9AAC8C7E5F}"/>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3614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18D3DD-D881-4E24-B23B-9F921D2EEC70}"/>
              </a:ext>
            </a:extLst>
          </p:cNvPr>
          <p:cNvSpPr>
            <a:spLocks noGrp="1"/>
          </p:cNvSpPr>
          <p:nvPr>
            <p:ph type="title"/>
          </p:nvPr>
        </p:nvSpPr>
        <p:spPr/>
        <p:txBody>
          <a:bodyPr>
            <a:normAutofit/>
          </a:bodyPr>
          <a:lstStyle/>
          <a:p>
            <a:r>
              <a:rPr lang="de-DE" sz="3800" b="1" dirty="0"/>
              <a:t>Mehrsprachige Kinderbücher</a:t>
            </a:r>
          </a:p>
        </p:txBody>
      </p:sp>
      <p:sp>
        <p:nvSpPr>
          <p:cNvPr id="7" name="Inhaltsplatzhalter 6">
            <a:extLst>
              <a:ext uri="{FF2B5EF4-FFF2-40B4-BE49-F238E27FC236}">
                <a16:creationId xmlns:a16="http://schemas.microsoft.com/office/drawing/2014/main" id="{9E9B2B9A-4E33-4EE5-A676-BE0AED2C564A}"/>
              </a:ext>
            </a:extLst>
          </p:cNvPr>
          <p:cNvSpPr>
            <a:spLocks noGrp="1"/>
          </p:cNvSpPr>
          <p:nvPr>
            <p:ph idx="1"/>
          </p:nvPr>
        </p:nvSpPr>
        <p:spPr>
          <a:xfrm>
            <a:off x="1097280" y="1845733"/>
            <a:ext cx="6654904" cy="4614051"/>
          </a:xfrm>
        </p:spPr>
        <p:txBody>
          <a:bodyPr>
            <a:normAutofit/>
          </a:bodyPr>
          <a:lstStyle/>
          <a:p>
            <a:pPr marL="0" indent="0">
              <a:buNone/>
            </a:pPr>
            <a:endParaRPr lang="de-DE" b="1" dirty="0"/>
          </a:p>
          <a:p>
            <a:pPr marL="0" indent="0">
              <a:buNone/>
            </a:pPr>
            <a:endParaRPr lang="de-DE" b="1" dirty="0"/>
          </a:p>
          <a:p>
            <a:pPr marL="0" indent="0">
              <a:buNone/>
            </a:pPr>
            <a:endParaRPr lang="de-DE" b="1" dirty="0"/>
          </a:p>
          <a:p>
            <a:pPr marL="0" indent="0">
              <a:buNone/>
            </a:pPr>
            <a:r>
              <a:rPr lang="de-DE" b="1" dirty="0"/>
              <a:t>Broschüre mehrsprachige Kinderbücher</a:t>
            </a:r>
          </a:p>
          <a:p>
            <a:pPr marL="0" indent="0">
              <a:buNone/>
            </a:pPr>
            <a:r>
              <a:rPr lang="de-DE" b="1" dirty="0">
                <a:solidFill>
                  <a:srgbClr val="0070C0"/>
                </a:solidFill>
                <a:hlinkClick r:id="rId2">
                  <a:extLst>
                    <a:ext uri="{A12FA001-AC4F-418D-AE19-62706E023703}">
                      <ahyp:hlinkClr xmlns:ahyp="http://schemas.microsoft.com/office/drawing/2018/hyperlinkcolor" val="tx"/>
                    </a:ext>
                  </a:extLst>
                </a:hlinkClick>
              </a:rPr>
              <a:t>http://www.edition-bilibri.com/gemeinschaftsbroschuere/</a:t>
            </a:r>
            <a:endParaRPr lang="de-DE" b="1" dirty="0">
              <a:solidFill>
                <a:srgbClr val="0070C0"/>
              </a:solidFill>
            </a:endParaRPr>
          </a:p>
        </p:txBody>
      </p:sp>
      <p:sp>
        <p:nvSpPr>
          <p:cNvPr id="5" name="Fußzeilenplatzhalter 4">
            <a:extLst>
              <a:ext uri="{FF2B5EF4-FFF2-40B4-BE49-F238E27FC236}">
                <a16:creationId xmlns:a16="http://schemas.microsoft.com/office/drawing/2014/main" id="{9BA30C86-E9C1-4230-9E74-0C9AAC8C7E5F}"/>
              </a:ext>
            </a:extLst>
          </p:cNvPr>
          <p:cNvSpPr>
            <a:spLocks noGrp="1"/>
          </p:cNvSpPr>
          <p:nvPr>
            <p:ph type="ftr" sz="quarter" idx="11"/>
          </p:nvPr>
        </p:nvSpPr>
        <p:spPr/>
        <p:txBody>
          <a:bodyPr/>
          <a:lstStyle/>
          <a:p>
            <a:r>
              <a:rPr lang="de-DE"/>
              <a:t>Mehrsprachigkeit    Stadt Köln     Susanne Kühn  22./23.5.2025</a:t>
            </a:r>
          </a:p>
        </p:txBody>
      </p:sp>
      <p:pic>
        <p:nvPicPr>
          <p:cNvPr id="2" name="Grafik 1" descr="SUK-LO-01.jpg">
            <a:extLst>
              <a:ext uri="{FF2B5EF4-FFF2-40B4-BE49-F238E27FC236}">
                <a16:creationId xmlns:a16="http://schemas.microsoft.com/office/drawing/2014/main" id="{5471CD3A-A0B1-1C6A-1B56-FBBA42472232}"/>
              </a:ext>
            </a:extLst>
          </p:cNvPr>
          <p:cNvPicPr>
            <a:picLocks noChangeAspect="1"/>
          </p:cNvPicPr>
          <p:nvPr/>
        </p:nvPicPr>
        <p:blipFill>
          <a:blip r:embed="rId3" cstate="print"/>
          <a:stretch>
            <a:fillRect/>
          </a:stretch>
        </p:blipFill>
        <p:spPr>
          <a:xfrm>
            <a:off x="10825317" y="6038600"/>
            <a:ext cx="1366683" cy="842369"/>
          </a:xfrm>
          <a:prstGeom prst="rect">
            <a:avLst/>
          </a:prstGeom>
        </p:spPr>
      </p:pic>
      <p:pic>
        <p:nvPicPr>
          <p:cNvPr id="8" name="Grafik 7">
            <a:extLst>
              <a:ext uri="{FF2B5EF4-FFF2-40B4-BE49-F238E27FC236}">
                <a16:creationId xmlns:a16="http://schemas.microsoft.com/office/drawing/2014/main" id="{E77A034F-71ED-9AE7-0ED9-801EFE5AE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3684" y="1689356"/>
            <a:ext cx="2941633" cy="4149080"/>
          </a:xfrm>
          <a:prstGeom prst="rect">
            <a:avLst/>
          </a:prstGeom>
        </p:spPr>
      </p:pic>
    </p:spTree>
    <p:extLst>
      <p:ext uri="{BB962C8B-B14F-4D97-AF65-F5344CB8AC3E}">
        <p14:creationId xmlns:p14="http://schemas.microsoft.com/office/powerpoint/2010/main" val="1281643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9CA1C-47C2-63D7-9323-EA32ED21A410}"/>
              </a:ext>
            </a:extLst>
          </p:cNvPr>
          <p:cNvSpPr>
            <a:spLocks noGrp="1"/>
          </p:cNvSpPr>
          <p:nvPr>
            <p:ph type="title"/>
          </p:nvPr>
        </p:nvSpPr>
        <p:spPr/>
        <p:txBody>
          <a:bodyPr/>
          <a:lstStyle/>
          <a:p>
            <a:r>
              <a:rPr lang="de-DE" b="1" dirty="0"/>
              <a:t>Mehrsprachige Kinderbücher</a:t>
            </a:r>
          </a:p>
        </p:txBody>
      </p:sp>
      <p:sp>
        <p:nvSpPr>
          <p:cNvPr id="3" name="Fußzeilenplatzhalter 2">
            <a:extLst>
              <a:ext uri="{FF2B5EF4-FFF2-40B4-BE49-F238E27FC236}">
                <a16:creationId xmlns:a16="http://schemas.microsoft.com/office/drawing/2014/main" id="{DCD4BDB6-3A11-1111-0BE5-029FA62BB19F}"/>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7A799628-BFCD-376C-30C4-CCAFF09CDFBC}"/>
              </a:ext>
            </a:extLst>
          </p:cNvPr>
          <p:cNvSpPr>
            <a:spLocks noGrp="1"/>
          </p:cNvSpPr>
          <p:nvPr>
            <p:ph sz="quarter" idx="1"/>
          </p:nvPr>
        </p:nvSpPr>
        <p:spPr>
          <a:xfrm>
            <a:off x="816864" y="1600200"/>
            <a:ext cx="10871200" cy="4781128"/>
          </a:xfrm>
        </p:spPr>
        <p:txBody>
          <a:bodyPr>
            <a:normAutofit fontScale="92500" lnSpcReduction="10000"/>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Bunt! Edition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Bi:Libri</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https://www.edition-bilibri.com/books/bunt/</a:t>
            </a:r>
            <a:r>
              <a:rPr lang="de-DE" sz="1800" dirty="0">
                <a:effectLst/>
                <a:latin typeface="Calibri" panose="020F0502020204030204" pitchFamily="34" charset="0"/>
                <a:ea typeface="Calibri" panose="020F0502020204030204" pitchFamily="34" charset="0"/>
                <a:cs typeface="Times New Roman" panose="02020603050405020304" pitchFamily="18" charset="0"/>
              </a:rPr>
              <a:t> mit tollen Video-Trailern: </a:t>
            </a:r>
            <a:r>
              <a:rPr lang="de-DE" sz="1800" dirty="0">
                <a:effectLst/>
                <a:latin typeface="Calibri" panose="020F0502020204030204" pitchFamily="34" charset="0"/>
                <a:ea typeface="Calibri" panose="020F0502020204030204" pitchFamily="34" charset="0"/>
                <a:cs typeface="Times New Roman" panose="02020603050405020304" pitchFamily="18" charset="0"/>
                <a:hlinkClick r:id="rId3"/>
              </a:rPr>
              <a:t>https://www.youtube.com/playlist?list=PLwc3vIfvyC7_KzSWd0QkicSa4kN_SvlXU</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800" dirty="0">
                <a:latin typeface="Calibri" panose="020F0502020204030204" pitchFamily="34" charset="0"/>
                <a:ea typeface="Calibri" panose="020F0502020204030204" pitchFamily="34" charset="0"/>
                <a:cs typeface="Times New Roman" panose="02020603050405020304" pitchFamily="18" charset="0"/>
              </a:rPr>
              <a:t>Ich bin einmalig. </a:t>
            </a:r>
            <a:r>
              <a:rPr lang="de-DE" sz="1800" dirty="0" err="1">
                <a:latin typeface="Calibri" panose="020F0502020204030204" pitchFamily="34" charset="0"/>
                <a:ea typeface="Calibri" panose="020F0502020204030204" pitchFamily="34" charset="0"/>
                <a:cs typeface="Times New Roman" panose="02020603050405020304" pitchFamily="18" charset="0"/>
              </a:rPr>
              <a:t>Talisa</a:t>
            </a:r>
            <a:r>
              <a:rPr lang="de-DE" sz="1800" dirty="0">
                <a:latin typeface="Calibri" panose="020F0502020204030204" pitchFamily="34" charset="0"/>
                <a:ea typeface="Calibri" panose="020F0502020204030204" pitchFamily="34" charset="0"/>
                <a:cs typeface="Times New Roman" panose="02020603050405020304" pitchFamily="18" charset="0"/>
              </a:rPr>
              <a:t> Verlag. </a:t>
            </a:r>
            <a:r>
              <a:rPr lang="de-DE" sz="18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https://talisa-verlag.com/produkt/ich-bin-einmalig-kannst-du-mich-finden/</a:t>
            </a:r>
            <a:r>
              <a:rPr lang="de-DE" sz="1800" dirty="0">
                <a:latin typeface="Calibri" panose="020F0502020204030204" pitchFamily="34" charset="0"/>
                <a:ea typeface="Calibri" panose="020F0502020204030204" pitchFamily="34" charset="0"/>
                <a:cs typeface="Times New Roman" panose="02020603050405020304" pitchFamily="18" charset="0"/>
              </a:rPr>
              <a:t> </a:t>
            </a:r>
          </a:p>
          <a:p>
            <a:r>
              <a:rPr lang="de-DE" sz="1800" dirty="0">
                <a:latin typeface="Calibri" panose="020F0502020204030204" pitchFamily="34" charset="0"/>
                <a:ea typeface="Calibri" panose="020F0502020204030204" pitchFamily="34" charset="0"/>
                <a:cs typeface="Times New Roman" panose="02020603050405020304" pitchFamily="18" charset="0"/>
              </a:rPr>
              <a:t>Pizza für </a:t>
            </a:r>
            <a:r>
              <a:rPr lang="de-DE" sz="1800" dirty="0" err="1">
                <a:latin typeface="Calibri" panose="020F0502020204030204" pitchFamily="34" charset="0"/>
                <a:ea typeface="Calibri" panose="020F0502020204030204" pitchFamily="34" charset="0"/>
                <a:cs typeface="Times New Roman" panose="02020603050405020304" pitchFamily="18" charset="0"/>
              </a:rPr>
              <a:t>Elfrida</a:t>
            </a:r>
            <a:r>
              <a:rPr lang="de-DE" sz="1800" dirty="0">
                <a:latin typeface="Calibri" panose="020F0502020204030204" pitchFamily="34" charset="0"/>
                <a:ea typeface="Calibri" panose="020F0502020204030204" pitchFamily="34" charset="0"/>
                <a:cs typeface="Times New Roman" panose="02020603050405020304" pitchFamily="18" charset="0"/>
              </a:rPr>
              <a:t>. </a:t>
            </a:r>
            <a:r>
              <a:rPr lang="de-DE" sz="18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https://talisa-verlag.com/produkt/pizza-fuer-elfrida/</a:t>
            </a:r>
            <a:r>
              <a:rPr lang="de-DE" sz="1800" dirty="0">
                <a:latin typeface="Calibri" panose="020F0502020204030204" pitchFamily="34" charset="0"/>
                <a:ea typeface="Calibri" panose="020F0502020204030204" pitchFamily="34" charset="0"/>
                <a:cs typeface="Times New Roman" panose="02020603050405020304" pitchFamily="18" charset="0"/>
              </a:rPr>
              <a:t> </a:t>
            </a:r>
          </a:p>
          <a:p>
            <a:r>
              <a:rPr lang="de-DE" sz="1800" dirty="0">
                <a:latin typeface="Calibri" panose="020F0502020204030204" pitchFamily="34" charset="0"/>
                <a:ea typeface="Calibri" panose="020F0502020204030204" pitchFamily="34" charset="0"/>
                <a:cs typeface="Times New Roman" panose="02020603050405020304" pitchFamily="18" charset="0"/>
              </a:rPr>
              <a:t>Der Fuchs ruft nein. Silvia Hüsler. </a:t>
            </a:r>
            <a:r>
              <a:rPr lang="de-DE" sz="1800" dirty="0">
                <a:latin typeface="Calibri" panose="020F0502020204030204" pitchFamily="34" charset="0"/>
                <a:ea typeface="Calibri" panose="020F0502020204030204" pitchFamily="34" charset="0"/>
                <a:cs typeface="Times New Roman" panose="02020603050405020304" pitchFamily="18" charset="0"/>
                <a:hlinkClick r:id="rId6"/>
              </a:rPr>
              <a:t>https://talisa-verlag.com/produkt/der-fuchs-ruft-nein/</a:t>
            </a:r>
            <a:r>
              <a:rPr lang="de-DE" sz="18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de-DE" sz="1800" dirty="0">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Ein Bauch voller Geheimnisse. </a:t>
            </a:r>
            <a:r>
              <a:rPr lang="nl-NL" sz="1800" dirty="0">
                <a:effectLst/>
                <a:latin typeface="Calibri" panose="020F0502020204030204" pitchFamily="34" charset="0"/>
                <a:ea typeface="Calibri" panose="020F0502020204030204" pitchFamily="34" charset="0"/>
                <a:cs typeface="Times New Roman" panose="02020603050405020304" pitchFamily="18" charset="0"/>
              </a:rPr>
              <a:t>Pimm van Hest &amp; Nynke Talsma.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Talisa</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Verlag. </a:t>
            </a:r>
            <a:r>
              <a:rPr lang="de-D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https://talisa-verlag.com/produkt/ein-bauch-voller-geheimnisse/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800" dirty="0">
                <a:latin typeface="Calibri" panose="020F0502020204030204" pitchFamily="34" charset="0"/>
                <a:ea typeface="Calibri" panose="020F0502020204030204" pitchFamily="34" charset="0"/>
                <a:cs typeface="Times New Roman" panose="02020603050405020304" pitchFamily="18" charset="0"/>
              </a:rPr>
              <a:t>Die Ü-Maschine. Julia Oesterling. </a:t>
            </a:r>
            <a:r>
              <a:rPr lang="de-DE" sz="1800" dirty="0" err="1">
                <a:latin typeface="Calibri" panose="020F0502020204030204" pitchFamily="34" charset="0"/>
                <a:ea typeface="Calibri" panose="020F0502020204030204" pitchFamily="34" charset="0"/>
                <a:cs typeface="Times New Roman" panose="02020603050405020304" pitchFamily="18" charset="0"/>
              </a:rPr>
              <a:t>Talisa</a:t>
            </a:r>
            <a:r>
              <a:rPr lang="de-DE" sz="1800" dirty="0">
                <a:latin typeface="Calibri" panose="020F0502020204030204" pitchFamily="34" charset="0"/>
                <a:ea typeface="Calibri" panose="020F0502020204030204" pitchFamily="34" charset="0"/>
                <a:cs typeface="Times New Roman" panose="02020603050405020304" pitchFamily="18" charset="0"/>
              </a:rPr>
              <a:t> Verlag.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Otto die kleine Spinne. </a:t>
            </a:r>
            <a:r>
              <a:rPr lang="nl-NL" sz="1800" dirty="0">
                <a:effectLst/>
                <a:latin typeface="Calibri" panose="020F0502020204030204" pitchFamily="34" charset="0"/>
                <a:ea typeface="Calibri" panose="020F0502020204030204" pitchFamily="34" charset="0"/>
                <a:cs typeface="Times New Roman" panose="02020603050405020304" pitchFamily="18" charset="0"/>
              </a:rPr>
              <a:t>Guido van Genechten. Talisa Verlag.</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Mina entdeckt eine neue Welt. Sandra Niebuhr-Siebert. Carlsen Verlag.</a:t>
            </a:r>
            <a:endParaRPr lang="de-DE" sz="1800" dirty="0">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Wie fühlst du dich heute? Edition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Bi:libri</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Sonja ist wichtig. Elke Schloesser.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SchauHoer</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Verlag</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Wer hat mein Eis gegessen? </a:t>
            </a:r>
            <a:r>
              <a:rPr lang="de-DE" sz="1800" dirty="0">
                <a:effectLst/>
                <a:latin typeface="Calibri" panose="020F0502020204030204" pitchFamily="34" charset="0"/>
                <a:ea typeface="Calibri" panose="020F0502020204030204" pitchFamily="34" charset="0"/>
                <a:cs typeface="Times New Roman" panose="02020603050405020304" pitchFamily="18" charset="0"/>
                <a:hlinkClick r:id="rId8"/>
              </a:rPr>
              <a:t>https://www.edition-orient.de/product_info.php?products_id=620</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Im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Supermarkt</a:t>
            </a:r>
            <a:r>
              <a:rPr lang="en-GB" sz="1800" dirty="0">
                <a:effectLst/>
                <a:latin typeface="Calibri" panose="020F0502020204030204" pitchFamily="34" charset="0"/>
                <a:ea typeface="Calibri" panose="020F0502020204030204" pitchFamily="34" charset="0"/>
                <a:cs typeface="Times New Roman" panose="02020603050405020304" pitchFamily="18" charset="0"/>
              </a:rPr>
              <a:t>./ 1,2,3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im</a:t>
            </a:r>
            <a:r>
              <a:rPr lang="en-GB" sz="1800" dirty="0">
                <a:effectLst/>
                <a:latin typeface="Calibri" panose="020F0502020204030204" pitchFamily="34" charset="0"/>
                <a:ea typeface="Calibri" panose="020F0502020204030204" pitchFamily="34" charset="0"/>
                <a:cs typeface="Times New Roman" panose="02020603050405020304" pitchFamily="18" charset="0"/>
              </a:rPr>
              <a:t> Kindergarten. Edition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Bi:Libri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https://www.edition-bilibri.com/books/im-supermarkt/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873711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BD33-551E-8B85-6345-844236EB4E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019BED-3559-AC4F-C66C-AA072B0D2F04}"/>
              </a:ext>
            </a:extLst>
          </p:cNvPr>
          <p:cNvSpPr>
            <a:spLocks noGrp="1"/>
          </p:cNvSpPr>
          <p:nvPr>
            <p:ph type="title"/>
          </p:nvPr>
        </p:nvSpPr>
        <p:spPr/>
        <p:txBody>
          <a:bodyPr/>
          <a:lstStyle/>
          <a:p>
            <a:r>
              <a:rPr lang="de-DE" b="1" dirty="0"/>
              <a:t>Mehrsprachige Kinderbücher</a:t>
            </a:r>
          </a:p>
        </p:txBody>
      </p:sp>
      <p:sp>
        <p:nvSpPr>
          <p:cNvPr id="3" name="Fußzeilenplatzhalter 2">
            <a:extLst>
              <a:ext uri="{FF2B5EF4-FFF2-40B4-BE49-F238E27FC236}">
                <a16:creationId xmlns:a16="http://schemas.microsoft.com/office/drawing/2014/main" id="{BE454D13-020B-5AC5-98D6-6BDE062AD927}"/>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1F71355E-B76F-97C8-9C4D-3CB0EE8FD3F3}"/>
              </a:ext>
            </a:extLst>
          </p:cNvPr>
          <p:cNvSpPr>
            <a:spLocks noGrp="1"/>
          </p:cNvSpPr>
          <p:nvPr>
            <p:ph sz="quarter" idx="1"/>
          </p:nvPr>
        </p:nvSpPr>
        <p:spPr>
          <a:xfrm>
            <a:off x="816864" y="1600200"/>
            <a:ext cx="10871200" cy="4781128"/>
          </a:xfrm>
        </p:spPr>
        <p:txBody>
          <a:bodyPr>
            <a:normAutofit/>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Samis Sprache. Arzu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Gürz</a:t>
            </a:r>
            <a:r>
              <a:rPr lang="de-DE" sz="1800" dirty="0">
                <a:effectLst/>
                <a:latin typeface="Calibri" panose="020F0502020204030204" pitchFamily="34" charset="0"/>
                <a:ea typeface="Calibri" panose="020F0502020204030204" pitchFamily="34" charset="0"/>
                <a:cs typeface="Times New Roman" panose="02020603050405020304" pitchFamily="18" charset="0"/>
              </a:rPr>
              <a:t>-Abay. Verlag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Fizzy</a:t>
            </a:r>
            <a:r>
              <a:rPr lang="de-DE" sz="1800" dirty="0">
                <a:effectLst/>
                <a:latin typeface="Calibri" panose="020F0502020204030204" pitchFamily="34" charset="0"/>
                <a:ea typeface="Calibri" panose="020F0502020204030204" pitchFamily="34" charset="0"/>
                <a:cs typeface="Times New Roman" panose="02020603050405020304" pitchFamily="18" charset="0"/>
              </a:rPr>
              <a:t> Lemon. </a:t>
            </a:r>
            <a:r>
              <a:rPr lang="de-DE" sz="1800" dirty="0">
                <a:effectLst/>
                <a:latin typeface="Calibri" panose="020F0502020204030204" pitchFamily="34" charset="0"/>
                <a:ea typeface="Calibri" panose="020F0502020204030204" pitchFamily="34" charset="0"/>
                <a:cs typeface="Times New Roman" panose="02020603050405020304" pitchFamily="18" charset="0"/>
                <a:hlinkClick r:id="rId2"/>
              </a:rPr>
              <a:t>https://gurzabay.de/portfolio/samis-sprache/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Pablos Pinata. </a:t>
            </a:r>
            <a:r>
              <a:rPr lang="de-DE" sz="1800" dirty="0">
                <a:effectLst/>
                <a:latin typeface="Calibri" panose="020F0502020204030204" pitchFamily="34" charset="0"/>
                <a:ea typeface="Calibri" panose="020F0502020204030204" pitchFamily="34" charset="0"/>
                <a:cs typeface="Times New Roman" panose="02020603050405020304" pitchFamily="18" charset="0"/>
              </a:rPr>
              <a:t>Arzu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Gürz</a:t>
            </a:r>
            <a:r>
              <a:rPr lang="de-DE" sz="1800" dirty="0">
                <a:effectLst/>
                <a:latin typeface="Calibri" panose="020F0502020204030204" pitchFamily="34" charset="0"/>
                <a:ea typeface="Calibri" panose="020F0502020204030204" pitchFamily="34" charset="0"/>
                <a:cs typeface="Times New Roman" panose="02020603050405020304" pitchFamily="18" charset="0"/>
              </a:rPr>
              <a:t>-Abay. Verlag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Amiguitos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https://www.amiguitos.de/TiendaEnLinea/index.php?main_page=product_info&amp;products_id=391</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Leyla und Linda feiern Ramadan. </a:t>
            </a:r>
            <a:r>
              <a:rPr lang="de-D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https://talisa-verlag.com/produkt/leyla-und-linda-feiern-ramadan-kopie/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Zoe &amp; Theo. </a:t>
            </a: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https://talisa-verlag.com/produkt/zoe-theo-versorgen-die-tiere-6/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Kleiner weißer Fisch. Guido van Genechten. Carlsen Verlag.</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Mehrsprachige Kinderbücher von Kindern für Kinder </a:t>
            </a:r>
            <a:r>
              <a:rPr lang="de-D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https://www.bilingual-picturebooks.org/</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682800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94C0-8156-9F50-A791-5EE5349F07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C4AA0E-45C4-D8A8-9F87-156CAD1AC229}"/>
              </a:ext>
            </a:extLst>
          </p:cNvPr>
          <p:cNvSpPr>
            <a:spLocks noGrp="1"/>
          </p:cNvSpPr>
          <p:nvPr>
            <p:ph type="title"/>
          </p:nvPr>
        </p:nvSpPr>
        <p:spPr/>
        <p:txBody>
          <a:bodyPr/>
          <a:lstStyle/>
          <a:p>
            <a:r>
              <a:rPr lang="de-DE" b="1" dirty="0"/>
              <a:t>Mehrsprachig vorlesen</a:t>
            </a:r>
          </a:p>
        </p:txBody>
      </p:sp>
      <p:sp>
        <p:nvSpPr>
          <p:cNvPr id="3" name="Fußzeilenplatzhalter 2">
            <a:extLst>
              <a:ext uri="{FF2B5EF4-FFF2-40B4-BE49-F238E27FC236}">
                <a16:creationId xmlns:a16="http://schemas.microsoft.com/office/drawing/2014/main" id="{E91B45A6-C5B8-F2BA-E517-1DAB18D20B4C}"/>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1FC56A96-40DE-6386-7EF4-9DDC891D3D37}"/>
              </a:ext>
            </a:extLst>
          </p:cNvPr>
          <p:cNvSpPr>
            <a:spLocks noGrp="1"/>
          </p:cNvSpPr>
          <p:nvPr>
            <p:ph sz="quarter" idx="1"/>
          </p:nvPr>
        </p:nvSpPr>
        <p:spPr>
          <a:xfrm>
            <a:off x="816864" y="1600200"/>
            <a:ext cx="10871200" cy="4781128"/>
          </a:xfrm>
        </p:spPr>
        <p:txBody>
          <a:bodyPr>
            <a:normAutofit fontScale="92500" lnSpcReduction="10000"/>
          </a:bodyPr>
          <a:lstStyle/>
          <a:p>
            <a:r>
              <a:rPr lang="de-DE" dirty="0"/>
              <a:t>Videos von der Stiftung Lesen:</a:t>
            </a:r>
          </a:p>
          <a:p>
            <a:pPr lvl="1"/>
            <a:r>
              <a:rPr lang="de-DE" dirty="0"/>
              <a:t>Warum? </a:t>
            </a:r>
            <a:r>
              <a:rPr lang="de-DE" dirty="0">
                <a:hlinkClick r:id="rId2"/>
              </a:rPr>
              <a:t>https://www.youtube.com/watch?v=-1S6-uSO0EU</a:t>
            </a:r>
            <a:r>
              <a:rPr lang="de-DE" dirty="0"/>
              <a:t> </a:t>
            </a:r>
          </a:p>
          <a:p>
            <a:pPr lvl="1"/>
            <a:r>
              <a:rPr lang="de-DE" dirty="0"/>
              <a:t>Wie geht das? </a:t>
            </a:r>
            <a:r>
              <a:rPr lang="de-DE" dirty="0">
                <a:hlinkClick r:id="rId3"/>
              </a:rPr>
              <a:t>https://www.youtube.com/watch?v=tIn1PRoRQtE</a:t>
            </a:r>
            <a:r>
              <a:rPr lang="de-DE" dirty="0"/>
              <a:t> </a:t>
            </a:r>
          </a:p>
          <a:p>
            <a:pPr lvl="1"/>
            <a:endParaRPr lang="de-DE" dirty="0"/>
          </a:p>
          <a:p>
            <a:r>
              <a:rPr lang="de-DE" dirty="0"/>
              <a:t>Broschüre Stiftung Lesen </a:t>
            </a:r>
            <a:r>
              <a:rPr lang="de-DE" dirty="0">
                <a:hlinkClick r:id="rId4"/>
              </a:rPr>
              <a:t>https://www.stiftunglesen.de/fileadmin/Bilder/Projekte/_medienvielfalt/Medientipps_Mehrsprachige_Vorleseaktionen__medienvielfalt.pdf</a:t>
            </a:r>
            <a:r>
              <a:rPr lang="de-DE" dirty="0"/>
              <a:t> </a:t>
            </a:r>
          </a:p>
          <a:p>
            <a:pPr marL="0" indent="0">
              <a:buNone/>
            </a:pPr>
            <a:endParaRPr lang="de-DE" dirty="0"/>
          </a:p>
          <a:p>
            <a:r>
              <a:rPr lang="de-DE" dirty="0"/>
              <a:t>Broschüre Verband binationaler Familien </a:t>
            </a:r>
            <a:r>
              <a:rPr lang="de-DE" dirty="0">
                <a:hlinkClick r:id="rId5"/>
              </a:rPr>
              <a:t>https://www.verband-binationaler.de/fileadmin/Dokumente/mehrsprachig/Projekt_Mehrsprach_web.pdf</a:t>
            </a:r>
            <a:r>
              <a:rPr lang="de-DE" dirty="0"/>
              <a:t> </a:t>
            </a:r>
          </a:p>
        </p:txBody>
      </p:sp>
    </p:spTree>
    <p:extLst>
      <p:ext uri="{BB962C8B-B14F-4D97-AF65-F5344CB8AC3E}">
        <p14:creationId xmlns:p14="http://schemas.microsoft.com/office/powerpoint/2010/main" val="814497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DC169-45C0-EEF7-615E-FE15CB5ECA10}"/>
              </a:ext>
            </a:extLst>
          </p:cNvPr>
          <p:cNvSpPr>
            <a:spLocks noGrp="1"/>
          </p:cNvSpPr>
          <p:nvPr>
            <p:ph type="title"/>
          </p:nvPr>
        </p:nvSpPr>
        <p:spPr/>
        <p:txBody>
          <a:bodyPr>
            <a:normAutofit/>
          </a:bodyPr>
          <a:lstStyle/>
          <a:p>
            <a:r>
              <a:rPr lang="de-DE" b="1" kern="100" dirty="0">
                <a:latin typeface="Calibri" panose="020F0502020204030204" pitchFamily="34" charset="0"/>
                <a:ea typeface="Calibri" panose="020F0502020204030204" pitchFamily="34" charset="0"/>
                <a:cs typeface="Times New Roman" panose="02020603050405020304" pitchFamily="18" charset="0"/>
              </a:rPr>
              <a:t>Thema Mehrsprachiges Vorlesen</a:t>
            </a:r>
            <a:endParaRPr lang="de-DE" dirty="0"/>
          </a:p>
        </p:txBody>
      </p:sp>
      <p:sp>
        <p:nvSpPr>
          <p:cNvPr id="3" name="Fußzeilenplatzhalter 2">
            <a:extLst>
              <a:ext uri="{FF2B5EF4-FFF2-40B4-BE49-F238E27FC236}">
                <a16:creationId xmlns:a16="http://schemas.microsoft.com/office/drawing/2014/main" id="{28CF1368-CB8B-348C-1A97-E4389CBDEAB4}"/>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C38D914C-CB8F-1898-80D0-F46788E94B9A}"/>
              </a:ext>
            </a:extLst>
          </p:cNvPr>
          <p:cNvSpPr>
            <a:spLocks noGrp="1"/>
          </p:cNvSpPr>
          <p:nvPr>
            <p:ph sz="quarter" idx="1"/>
          </p:nvPr>
        </p:nvSpPr>
        <p:spPr/>
        <p:txBody>
          <a:bodyPr>
            <a:normAutofit fontScale="85000" lnSpcReduction="10000"/>
          </a:bodyPr>
          <a:lstStyle/>
          <a:p>
            <a:pPr>
              <a:lnSpc>
                <a:spcPct val="107000"/>
              </a:lnSpc>
              <a:spcAft>
                <a:spcPts val="800"/>
              </a:spcAft>
              <a:buNone/>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Mehrsprachigkeit als Ressource nutzen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https://www.nifbe.de/component/themensammlung?view=item&amp;id=648:mehrsprachigkeit-als-ressource-nutzen&amp;catid=292:mehrsprachigkeit</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Artikel von Silvia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Näger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„Bücher und viele Sprachen“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https://www.erzieherin.de/files/paedagogischepraxis/Blick1tps_10_09_34-37-1.pdf</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„Sprachkontakte über Bilderbücher herstellen“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https://www.uni-bremen.de/fileadmin/user_upload/fachbereiche/fb12/fb12/pdf/D-Dd/Alt/alt_mehrsprachigkeit.pdf</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Bivem</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-Flyer “Vorlesen fördert die Sprachentwicklung“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https://bivem.leibniz-zas.de/workspace/dokumente/flyer/bivem-flyer04-de.pdf</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Vorlesen in allen Sprachen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https://www.stiftunglesen.de/informieren/unsere-angebote/vorlesen-in-allen-sprachen</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Videos Mehrsprachiges Vorlesen</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https://www.youtube.com/watch?v=UxwCawVidS8</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lesestart</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123</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Vorgelesenes Buch: Das kleine wir </a:t>
            </a: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https://www.youtube.com/watch?v=fmaFWvO5AzI</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513270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6A5BC-8527-44F9-A8B7-D1535799847A}"/>
              </a:ext>
            </a:extLst>
          </p:cNvPr>
          <p:cNvSpPr>
            <a:spLocks noGrp="1"/>
          </p:cNvSpPr>
          <p:nvPr>
            <p:ph type="title"/>
          </p:nvPr>
        </p:nvSpPr>
        <p:spPr/>
        <p:txBody>
          <a:bodyPr/>
          <a:lstStyle/>
          <a:p>
            <a:r>
              <a:rPr lang="de-DE" b="1" dirty="0"/>
              <a:t>Links und Literatur</a:t>
            </a:r>
          </a:p>
        </p:txBody>
      </p:sp>
      <p:sp>
        <p:nvSpPr>
          <p:cNvPr id="3" name="Inhaltsplatzhalter 2">
            <a:extLst>
              <a:ext uri="{FF2B5EF4-FFF2-40B4-BE49-F238E27FC236}">
                <a16:creationId xmlns:a16="http://schemas.microsoft.com/office/drawing/2014/main" id="{C53E3E17-F3BF-4C1F-A138-AC5FD473E139}"/>
              </a:ext>
            </a:extLst>
          </p:cNvPr>
          <p:cNvSpPr>
            <a:spLocks noGrp="1"/>
          </p:cNvSpPr>
          <p:nvPr>
            <p:ph idx="1"/>
          </p:nvPr>
        </p:nvSpPr>
        <p:spPr/>
        <p:txBody>
          <a:bodyPr>
            <a:normAutofit/>
          </a:bodyPr>
          <a:lstStyle/>
          <a:p>
            <a:r>
              <a:rPr lang="de-DE" sz="2000" dirty="0">
                <a:effectLst/>
                <a:ea typeface="Times New Roman" panose="02020603050405020304" pitchFamily="18" charset="0"/>
                <a:cs typeface="Century Gothic" panose="020B0502020202020204" pitchFamily="34" charset="0"/>
              </a:rPr>
              <a:t>Spiekermann, Lena (2022): Hör mal wer ich bin. Betrifft Kinder 09/10-2022, Seite 6-9. </a:t>
            </a:r>
            <a:r>
              <a:rPr lang="de-DE" sz="2000" dirty="0">
                <a:effectLst/>
                <a:ea typeface="Times New Roman" panose="02020603050405020304" pitchFamily="18" charset="0"/>
                <a:cs typeface="Century Gothic" panose="020B0502020202020204" pitchFamily="34" charset="0"/>
                <a:hlinkClick r:id="rId2"/>
              </a:rPr>
              <a:t>http://verlagdasnetz.com/zeitschrift/betrifft-kinder/betrifft-kinder-2022/bk-09-10-2022/2399-hoer-mal-wer-ich-bin.html</a:t>
            </a:r>
            <a:r>
              <a:rPr lang="de-DE" sz="2000" dirty="0">
                <a:effectLst/>
                <a:ea typeface="Times New Roman" panose="02020603050405020304" pitchFamily="18" charset="0"/>
                <a:cs typeface="Century Gothic" panose="020B0502020202020204" pitchFamily="34" charset="0"/>
              </a:rPr>
              <a:t> </a:t>
            </a:r>
          </a:p>
          <a:p>
            <a:r>
              <a:rPr lang="de-DE" sz="2000" dirty="0"/>
              <a:t>Fachlich fit! Sprachliche Bildung aus dem Effeff. Qualifizierungsplattform  für Kita-Teams und die frühpädagogische Aus-, Fort- und Weiterbildung. München: Staatsinstitut für Frühpädagogik (IFP). Verfügbar unter: </a:t>
            </a:r>
            <a:r>
              <a:rPr lang="de-DE" sz="2000" dirty="0">
                <a:hlinkClick r:id="rId3"/>
              </a:rPr>
              <a:t>https://www.ifp.bayern.de/veroeffentlichungen/fachlich_fit.php</a:t>
            </a:r>
            <a:r>
              <a:rPr lang="de-DE" sz="2000" dirty="0"/>
              <a:t> </a:t>
            </a:r>
          </a:p>
          <a:p>
            <a:r>
              <a:rPr lang="de-DE" sz="2000" dirty="0" err="1"/>
              <a:t>Chilla</a:t>
            </a:r>
            <a:r>
              <a:rPr lang="de-DE" sz="2000" dirty="0"/>
              <a:t>, Solveig, 2020. </a:t>
            </a:r>
            <a:r>
              <a:rPr lang="de-DE" sz="2000" i="1" dirty="0"/>
              <a:t>Mehrsprachigkeit</a:t>
            </a:r>
            <a:r>
              <a:rPr lang="de-DE" sz="2000" dirty="0"/>
              <a:t> [online]. </a:t>
            </a:r>
            <a:r>
              <a:rPr lang="de-DE" sz="2000" i="1" dirty="0" err="1"/>
              <a:t>socialnet</a:t>
            </a:r>
            <a:r>
              <a:rPr lang="de-DE" sz="2000" i="1" dirty="0"/>
              <a:t> Lexikon.</a:t>
            </a:r>
            <a:r>
              <a:rPr lang="de-DE" sz="2000" dirty="0"/>
              <a:t> Bonn: </a:t>
            </a:r>
            <a:r>
              <a:rPr lang="de-DE" sz="2000" dirty="0" err="1"/>
              <a:t>socialnet</a:t>
            </a:r>
            <a:r>
              <a:rPr lang="de-DE" sz="2000" dirty="0"/>
              <a:t>, 05.06.2020 [Zugriff am: 17.05.2021]. Verfügbar unter: </a:t>
            </a:r>
            <a:r>
              <a:rPr lang="de-DE" sz="2000" dirty="0">
                <a:hlinkClick r:id="rId4">
                  <a:extLst>
                    <a:ext uri="{A12FA001-AC4F-418D-AE19-62706E023703}">
                      <ahyp:hlinkClr xmlns:ahyp="http://schemas.microsoft.com/office/drawing/2018/hyperlinkcolor" val="tx"/>
                    </a:ext>
                  </a:extLst>
                </a:hlinkClick>
              </a:rPr>
              <a:t>https://www.socialnet.de/lexikon/Mehrsprachigkeit</a:t>
            </a:r>
            <a:endParaRPr lang="de-DE" sz="2000" dirty="0"/>
          </a:p>
          <a:p>
            <a:r>
              <a:rPr lang="de-DE" sz="2000" dirty="0"/>
              <a:t>Rosemarie Tracy, 2007. Wie Kinder Sprachen lernen Und wie wir sie dabei unterstützen können. Narr Francke Attempto Verlag</a:t>
            </a:r>
          </a:p>
          <a:p>
            <a:endParaRPr lang="de-DE" dirty="0"/>
          </a:p>
        </p:txBody>
      </p:sp>
      <p:sp>
        <p:nvSpPr>
          <p:cNvPr id="4" name="Fußzeilenplatzhalter 3">
            <a:extLst>
              <a:ext uri="{FF2B5EF4-FFF2-40B4-BE49-F238E27FC236}">
                <a16:creationId xmlns:a16="http://schemas.microsoft.com/office/drawing/2014/main" id="{26525331-76CF-4F61-A75B-E2D1EAA8F3D2}"/>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10751113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B9C16-47EC-4793-8251-2C2F6C6A9967}"/>
              </a:ext>
            </a:extLst>
          </p:cNvPr>
          <p:cNvSpPr>
            <a:spLocks noGrp="1"/>
          </p:cNvSpPr>
          <p:nvPr>
            <p:ph type="title"/>
          </p:nvPr>
        </p:nvSpPr>
        <p:spPr/>
        <p:txBody>
          <a:bodyPr/>
          <a:lstStyle/>
          <a:p>
            <a:r>
              <a:rPr lang="de-DE" b="1" dirty="0"/>
              <a:t>Linkliste: mehrsprachige Bücher online</a:t>
            </a:r>
          </a:p>
        </p:txBody>
      </p:sp>
      <p:sp>
        <p:nvSpPr>
          <p:cNvPr id="3" name="Fußzeilenplatzhalter 2">
            <a:extLst>
              <a:ext uri="{FF2B5EF4-FFF2-40B4-BE49-F238E27FC236}">
                <a16:creationId xmlns:a16="http://schemas.microsoft.com/office/drawing/2014/main" id="{37439F46-977C-4BCB-80FB-C3B2B09C404D}"/>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E64B2A13-3B09-4644-AFE8-9C2F70AAD856}"/>
              </a:ext>
            </a:extLst>
          </p:cNvPr>
          <p:cNvSpPr>
            <a:spLocks noGrp="1"/>
          </p:cNvSpPr>
          <p:nvPr>
            <p:ph sz="quarter" idx="1"/>
          </p:nvPr>
        </p:nvSpPr>
        <p:spPr/>
        <p:txBody>
          <a:bodyPr>
            <a:normAutofit/>
          </a:bodyPr>
          <a:lstStyle/>
          <a:p>
            <a:r>
              <a:rPr lang="de-DE" b="1" dirty="0" err="1"/>
              <a:t>Polylino</a:t>
            </a:r>
            <a:r>
              <a:rPr lang="de-DE" dirty="0"/>
              <a:t> </a:t>
            </a:r>
            <a:r>
              <a:rPr lang="de-DE" dirty="0">
                <a:hlinkClick r:id="rId2"/>
              </a:rPr>
              <a:t>https://www.ilteducation.com/de/polylino/</a:t>
            </a:r>
            <a:r>
              <a:rPr lang="de-DE" dirty="0"/>
              <a:t> </a:t>
            </a:r>
          </a:p>
          <a:p>
            <a:r>
              <a:rPr lang="de-DE" dirty="0"/>
              <a:t>Bilingual </a:t>
            </a:r>
            <a:r>
              <a:rPr lang="de-DE" dirty="0" err="1"/>
              <a:t>Picturebooks</a:t>
            </a:r>
            <a:r>
              <a:rPr lang="de-DE" dirty="0"/>
              <a:t> </a:t>
            </a:r>
            <a:r>
              <a:rPr lang="de-DE" dirty="0">
                <a:hlinkClick r:id="rId3"/>
              </a:rPr>
              <a:t>https://www.bilingual-picturebooks.org/</a:t>
            </a:r>
            <a:r>
              <a:rPr lang="de-DE" dirty="0"/>
              <a:t> </a:t>
            </a:r>
          </a:p>
          <a:p>
            <a:r>
              <a:rPr lang="en-GB"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https://amira-lesen.de/#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https://www.mulingula-praxis.de/</a:t>
            </a:r>
            <a:endParaRPr lang="en-GB"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u="sng" dirty="0">
                <a:solidFill>
                  <a:srgbClr val="467886"/>
                </a:solidFill>
                <a:effectLst/>
                <a:latin typeface="Aptos"/>
                <a:ea typeface="Calibri" panose="020F0502020204030204" pitchFamily="34" charset="0"/>
                <a:cs typeface="Aptos"/>
                <a:hlinkClick r:id="rId6"/>
              </a:rPr>
              <a:t>https://www.horizont.at/digital/news/non-profit-organisation-zula-kinderbuecher-in-einer-mehrsprachigen-app-97464</a:t>
            </a:r>
            <a:endParaRPr lang="de-DE" sz="1800" dirty="0">
              <a:effectLst/>
              <a:latin typeface="Aptos"/>
              <a:ea typeface="Calibri" panose="020F0502020204030204" pitchFamily="34" charset="0"/>
              <a:cs typeface="Aptos"/>
            </a:endParaRPr>
          </a:p>
          <a:p>
            <a:pPr>
              <a:lnSpc>
                <a:spcPct val="107000"/>
              </a:lnSpc>
              <a:spcAft>
                <a:spcPts val="800"/>
              </a:spcAft>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a:p>
            <a:endParaRPr lang="de-DE" dirty="0"/>
          </a:p>
          <a:p>
            <a:pPr marL="0" indent="0">
              <a:buNone/>
            </a:pPr>
            <a:endParaRPr lang="de-DE" dirty="0"/>
          </a:p>
          <a:p>
            <a:endParaRPr lang="de-DE" dirty="0"/>
          </a:p>
          <a:p>
            <a:pPr marL="365760" lvl="1" indent="0">
              <a:buNone/>
            </a:pPr>
            <a:endParaRPr lang="de-DE" dirty="0"/>
          </a:p>
        </p:txBody>
      </p:sp>
      <p:pic>
        <p:nvPicPr>
          <p:cNvPr id="5" name="Grafik 4" descr="SUK-LO-01.jpg">
            <a:extLst>
              <a:ext uri="{FF2B5EF4-FFF2-40B4-BE49-F238E27FC236}">
                <a16:creationId xmlns:a16="http://schemas.microsoft.com/office/drawing/2014/main" id="{82EF2DFD-B09F-B59A-F766-A9199E850C28}"/>
              </a:ext>
            </a:extLst>
          </p:cNvPr>
          <p:cNvPicPr>
            <a:picLocks noChangeAspect="1"/>
          </p:cNvPicPr>
          <p:nvPr/>
        </p:nvPicPr>
        <p:blipFill>
          <a:blip r:embed="rId7" cstate="print"/>
          <a:stretch>
            <a:fillRect/>
          </a:stretch>
        </p:blipFill>
        <p:spPr>
          <a:xfrm>
            <a:off x="10834496" y="6012413"/>
            <a:ext cx="1357504" cy="836712"/>
          </a:xfrm>
          <a:prstGeom prst="rect">
            <a:avLst/>
          </a:prstGeom>
        </p:spPr>
      </p:pic>
    </p:spTree>
    <p:extLst>
      <p:ext uri="{BB962C8B-B14F-4D97-AF65-F5344CB8AC3E}">
        <p14:creationId xmlns:p14="http://schemas.microsoft.com/office/powerpoint/2010/main" val="260712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11FFB-581A-35ED-B4BD-784F9BABD9CE}"/>
              </a:ext>
            </a:extLst>
          </p:cNvPr>
          <p:cNvSpPr>
            <a:spLocks noGrp="1"/>
          </p:cNvSpPr>
          <p:nvPr>
            <p:ph type="title"/>
          </p:nvPr>
        </p:nvSpPr>
        <p:spPr/>
        <p:txBody>
          <a:bodyPr/>
          <a:lstStyle/>
          <a:p>
            <a:r>
              <a:rPr lang="de-DE" b="1" dirty="0"/>
              <a:t>Familiale sprachliche Erfahrungen</a:t>
            </a:r>
          </a:p>
        </p:txBody>
      </p:sp>
      <p:sp>
        <p:nvSpPr>
          <p:cNvPr id="3" name="Fußzeilenplatzhalter 2">
            <a:extLst>
              <a:ext uri="{FF2B5EF4-FFF2-40B4-BE49-F238E27FC236}">
                <a16:creationId xmlns:a16="http://schemas.microsoft.com/office/drawing/2014/main" id="{029B9ABE-1AFE-3DF5-B4F8-76E111EF8BEB}"/>
              </a:ext>
            </a:extLst>
          </p:cNvPr>
          <p:cNvSpPr>
            <a:spLocks noGrp="1"/>
          </p:cNvSpPr>
          <p:nvPr>
            <p:ph type="ftr" sz="quarter" idx="11"/>
          </p:nvPr>
        </p:nvSpPr>
        <p:spPr/>
        <p:txBody>
          <a:bodyPr/>
          <a:lstStyle/>
          <a:p>
            <a:r>
              <a:rPr lang="de-DE"/>
              <a:t>Mehrsprachigkeit    Stadt Köln     Susanne Kühn  22./23.5.2025</a:t>
            </a:r>
          </a:p>
        </p:txBody>
      </p:sp>
      <p:sp>
        <p:nvSpPr>
          <p:cNvPr id="4" name="Inhaltsplatzhalter 3">
            <a:extLst>
              <a:ext uri="{FF2B5EF4-FFF2-40B4-BE49-F238E27FC236}">
                <a16:creationId xmlns:a16="http://schemas.microsoft.com/office/drawing/2014/main" id="{B0F083CB-9266-7AAB-6E2A-74003F15639F}"/>
              </a:ext>
            </a:extLst>
          </p:cNvPr>
          <p:cNvSpPr>
            <a:spLocks noGrp="1"/>
          </p:cNvSpPr>
          <p:nvPr>
            <p:ph sz="quarter" idx="1"/>
          </p:nvPr>
        </p:nvSpPr>
        <p:spPr/>
        <p:txBody>
          <a:bodyPr/>
          <a:lstStyle/>
          <a:p>
            <a:r>
              <a:rPr lang="de-DE" dirty="0"/>
              <a:t>Wer spricht mit wem welche Sprache? KEA </a:t>
            </a:r>
            <a:r>
              <a:rPr lang="de-DE" dirty="0">
                <a:hlinkClick r:id="rId2"/>
              </a:rPr>
              <a:t>https://www.uni-hildesheim.de/fb1/institute/psychologie/kea/material/mehrsprachigkeit/</a:t>
            </a:r>
            <a:endParaRPr lang="de-DE" dirty="0"/>
          </a:p>
          <a:p>
            <a:r>
              <a:rPr lang="de-DE" dirty="0"/>
              <a:t>Mehrsprachenportfolio </a:t>
            </a:r>
            <a:r>
              <a:rPr lang="de-DE" dirty="0">
                <a:hlinkClick r:id="rId3"/>
              </a:rPr>
              <a:t>https://www.lakossachsen.de/lakos-materialien-1/mehrsprachen-portfolio-sprachenwelt</a:t>
            </a:r>
            <a:endParaRPr lang="de-DE" dirty="0"/>
          </a:p>
          <a:p>
            <a:r>
              <a:rPr lang="de-DE" dirty="0"/>
              <a:t>Mehrsprachen-Kontexte </a:t>
            </a:r>
            <a:r>
              <a:rPr lang="de-DE" dirty="0">
                <a:hlinkClick r:id="rId4"/>
              </a:rPr>
              <a:t>https://eldorado.tu-dortmund.de/bitstream/2003/31166/2/Mehrsprachen-Kontexte%202.0_2013.pdf</a:t>
            </a:r>
            <a:endParaRPr lang="de-DE" dirty="0"/>
          </a:p>
          <a:p>
            <a:r>
              <a:rPr lang="de-DE" dirty="0" err="1"/>
              <a:t>Sismik</a:t>
            </a:r>
            <a:r>
              <a:rPr lang="de-DE" dirty="0"/>
              <a:t>, Sprachbeobachtungsbogen, Herder Verlag</a:t>
            </a:r>
          </a:p>
        </p:txBody>
      </p:sp>
    </p:spTree>
    <p:extLst>
      <p:ext uri="{BB962C8B-B14F-4D97-AF65-F5344CB8AC3E}">
        <p14:creationId xmlns:p14="http://schemas.microsoft.com/office/powerpoint/2010/main" val="25249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90591-03BE-493C-9FC0-784A2DE3974E}"/>
              </a:ext>
            </a:extLst>
          </p:cNvPr>
          <p:cNvSpPr>
            <a:spLocks noGrp="1"/>
          </p:cNvSpPr>
          <p:nvPr>
            <p:ph type="title"/>
          </p:nvPr>
        </p:nvSpPr>
        <p:spPr/>
        <p:txBody>
          <a:bodyPr/>
          <a:lstStyle/>
          <a:p>
            <a:r>
              <a:rPr lang="de-DE" b="1" dirty="0"/>
              <a:t>Mehrsprachigkeit – Erfolgsfaktoren</a:t>
            </a:r>
          </a:p>
        </p:txBody>
      </p:sp>
      <p:sp>
        <p:nvSpPr>
          <p:cNvPr id="3" name="Inhaltsplatzhalter 2">
            <a:extLst>
              <a:ext uri="{FF2B5EF4-FFF2-40B4-BE49-F238E27FC236}">
                <a16:creationId xmlns:a16="http://schemas.microsoft.com/office/drawing/2014/main" id="{20BB6F0F-64E5-41CD-83A7-0404C4A201D6}"/>
              </a:ext>
            </a:extLst>
          </p:cNvPr>
          <p:cNvSpPr>
            <a:spLocks noGrp="1"/>
          </p:cNvSpPr>
          <p:nvPr>
            <p:ph idx="1"/>
          </p:nvPr>
        </p:nvSpPr>
        <p:spPr/>
        <p:txBody>
          <a:bodyPr>
            <a:normAutofit/>
          </a:bodyPr>
          <a:lstStyle/>
          <a:p>
            <a:r>
              <a:rPr lang="de-DE" sz="2400" b="1" dirty="0"/>
              <a:t>… für den Erwerb der deutschen Sprach</a:t>
            </a:r>
            <a:r>
              <a:rPr lang="de-DE" sz="2400" dirty="0"/>
              <a:t>e:</a:t>
            </a:r>
            <a:br>
              <a:rPr lang="de-DE" sz="2400" dirty="0"/>
            </a:br>
            <a:endParaRPr lang="de-DE" sz="2400" dirty="0"/>
          </a:p>
          <a:p>
            <a:pPr lvl="1"/>
            <a:r>
              <a:rPr lang="de-DE" sz="2400" dirty="0"/>
              <a:t>Startbedingungen (Alter bei erstem Kontakt mit deutscher Sprache)</a:t>
            </a:r>
          </a:p>
          <a:p>
            <a:pPr lvl="1"/>
            <a:r>
              <a:rPr lang="de-DE" sz="2400" dirty="0"/>
              <a:t>Begleitumstände (Intensität, Häufigkeit)</a:t>
            </a:r>
          </a:p>
          <a:p>
            <a:pPr lvl="1"/>
            <a:r>
              <a:rPr lang="de-DE" sz="2400" dirty="0"/>
              <a:t>Länge des Kontakts (Alter und Kontaktdauer)</a:t>
            </a:r>
          </a:p>
          <a:p>
            <a:endParaRPr lang="de-DE" sz="2400" dirty="0"/>
          </a:p>
          <a:p>
            <a:r>
              <a:rPr lang="de-DE" sz="2400" dirty="0"/>
              <a:t>Und:</a:t>
            </a:r>
          </a:p>
          <a:p>
            <a:pPr lvl="1"/>
            <a:r>
              <a:rPr lang="de-DE" sz="2400" dirty="0"/>
              <a:t>Einstellungen zur Mehrsprachigkeit!</a:t>
            </a:r>
          </a:p>
          <a:p>
            <a:r>
              <a:rPr lang="de-DE" sz="2400" dirty="0">
                <a:sym typeface="Wingdings" panose="05000000000000000000" pitchFamily="2" charset="2"/>
              </a:rPr>
              <a:t> </a:t>
            </a:r>
            <a:r>
              <a:rPr lang="de-DE" sz="2400" dirty="0"/>
              <a:t>Kontext gelebter Mehrsprachigkeit?</a:t>
            </a:r>
          </a:p>
          <a:p>
            <a:endParaRPr lang="de-DE" dirty="0"/>
          </a:p>
          <a:p>
            <a:endParaRPr lang="de-DE" dirty="0"/>
          </a:p>
        </p:txBody>
      </p:sp>
      <p:sp>
        <p:nvSpPr>
          <p:cNvPr id="4" name="Fußzeilenplatzhalter 3">
            <a:extLst>
              <a:ext uri="{FF2B5EF4-FFF2-40B4-BE49-F238E27FC236}">
                <a16:creationId xmlns:a16="http://schemas.microsoft.com/office/drawing/2014/main" id="{CABCC5E1-C770-472B-9E32-6462EE0BB141}"/>
              </a:ext>
            </a:extLst>
          </p:cNvPr>
          <p:cNvSpPr>
            <a:spLocks noGrp="1"/>
          </p:cNvSpPr>
          <p:nvPr>
            <p:ph type="ftr" sz="quarter" idx="11"/>
          </p:nvPr>
        </p:nvSpPr>
        <p:spPr/>
        <p:txBody>
          <a:bodyPr/>
          <a:lstStyle/>
          <a:p>
            <a:r>
              <a:rPr lang="de-DE"/>
              <a:t>Mehrsprachigkeit    Stadt Köln     Susanne Kühn  22./23.5.2025</a:t>
            </a:r>
          </a:p>
        </p:txBody>
      </p:sp>
    </p:spTree>
    <p:extLst>
      <p:ext uri="{BB962C8B-B14F-4D97-AF65-F5344CB8AC3E}">
        <p14:creationId xmlns:p14="http://schemas.microsoft.com/office/powerpoint/2010/main" val="38855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D0A17CA-642C-4353-B6B0-02B817847B95}"/>
              </a:ext>
            </a:extLst>
          </p:cNvPr>
          <p:cNvSpPr>
            <a:spLocks noGrp="1"/>
          </p:cNvSpPr>
          <p:nvPr>
            <p:ph type="title"/>
          </p:nvPr>
        </p:nvSpPr>
        <p:spPr/>
        <p:txBody>
          <a:bodyPr/>
          <a:lstStyle/>
          <a:p>
            <a:r>
              <a:rPr lang="de-DE" b="1" dirty="0"/>
              <a:t>Mehrsprachigkeit – ein Kinderrecht!</a:t>
            </a:r>
          </a:p>
        </p:txBody>
      </p:sp>
      <p:sp>
        <p:nvSpPr>
          <p:cNvPr id="10" name="Inhaltsplatzhalter 9">
            <a:extLst>
              <a:ext uri="{FF2B5EF4-FFF2-40B4-BE49-F238E27FC236}">
                <a16:creationId xmlns:a16="http://schemas.microsoft.com/office/drawing/2014/main" id="{F1DE8A53-38F1-4655-BBA3-696F369DD868}"/>
              </a:ext>
            </a:extLst>
          </p:cNvPr>
          <p:cNvSpPr>
            <a:spLocks noGrp="1"/>
          </p:cNvSpPr>
          <p:nvPr>
            <p:ph idx="1"/>
          </p:nvPr>
        </p:nvSpPr>
        <p:spPr/>
        <p:txBody>
          <a:bodyPr/>
          <a:lstStyle/>
          <a:p>
            <a:endParaRPr lang="de-DE" dirty="0">
              <a:effectLst/>
            </a:endParaRPr>
          </a:p>
          <a:p>
            <a:endParaRPr lang="de-DE" sz="2800" dirty="0">
              <a:effectLst/>
            </a:endParaRPr>
          </a:p>
          <a:p>
            <a:endParaRPr lang="de-DE" dirty="0">
              <a:effectLst/>
            </a:endParaRPr>
          </a:p>
        </p:txBody>
      </p:sp>
      <p:sp>
        <p:nvSpPr>
          <p:cNvPr id="4" name="Fußzeilenplatzhalter 3">
            <a:extLst>
              <a:ext uri="{FF2B5EF4-FFF2-40B4-BE49-F238E27FC236}">
                <a16:creationId xmlns:a16="http://schemas.microsoft.com/office/drawing/2014/main" id="{BC143329-5AB6-418B-B5BF-854F3D078598}"/>
              </a:ext>
            </a:extLst>
          </p:cNvPr>
          <p:cNvSpPr>
            <a:spLocks noGrp="1"/>
          </p:cNvSpPr>
          <p:nvPr>
            <p:ph type="ftr" sz="quarter" idx="11"/>
          </p:nvPr>
        </p:nvSpPr>
        <p:spPr/>
        <p:txBody>
          <a:bodyPr/>
          <a:lstStyle/>
          <a:p>
            <a:r>
              <a:rPr lang="de-DE"/>
              <a:t>Mehrsprachigkeit    Stadt Köln     Susanne Kühn  22./23.5.2025</a:t>
            </a:r>
          </a:p>
        </p:txBody>
      </p:sp>
      <p:pic>
        <p:nvPicPr>
          <p:cNvPr id="3" name="Grafik 2">
            <a:extLst>
              <a:ext uri="{FF2B5EF4-FFF2-40B4-BE49-F238E27FC236}">
                <a16:creationId xmlns:a16="http://schemas.microsoft.com/office/drawing/2014/main" id="{AA823B0C-96F5-4424-9554-2F5D210C39ED}"/>
              </a:ext>
            </a:extLst>
          </p:cNvPr>
          <p:cNvPicPr>
            <a:picLocks noChangeAspect="1"/>
          </p:cNvPicPr>
          <p:nvPr/>
        </p:nvPicPr>
        <p:blipFill>
          <a:blip r:embed="rId2"/>
          <a:stretch>
            <a:fillRect/>
          </a:stretch>
        </p:blipFill>
        <p:spPr>
          <a:xfrm>
            <a:off x="1301172" y="1836229"/>
            <a:ext cx="7994466" cy="4023359"/>
          </a:xfrm>
          <a:prstGeom prst="rect">
            <a:avLst/>
          </a:prstGeom>
        </p:spPr>
      </p:pic>
      <p:sp>
        <p:nvSpPr>
          <p:cNvPr id="6" name="Textfeld 5">
            <a:extLst>
              <a:ext uri="{FF2B5EF4-FFF2-40B4-BE49-F238E27FC236}">
                <a16:creationId xmlns:a16="http://schemas.microsoft.com/office/drawing/2014/main" id="{5D863395-8E39-4837-9DAA-9894F5A74634}"/>
              </a:ext>
            </a:extLst>
          </p:cNvPr>
          <p:cNvSpPr txBox="1"/>
          <p:nvPr/>
        </p:nvSpPr>
        <p:spPr>
          <a:xfrm>
            <a:off x="1792610" y="5961744"/>
            <a:ext cx="8606780" cy="307777"/>
          </a:xfrm>
          <a:prstGeom prst="rect">
            <a:avLst/>
          </a:prstGeom>
          <a:noFill/>
        </p:spPr>
        <p:txBody>
          <a:bodyPr wrap="none" rtlCol="0">
            <a:spAutoFit/>
          </a:bodyPr>
          <a:lstStyle/>
          <a:p>
            <a:r>
              <a:rPr lang="de-DE" sz="1400" dirty="0"/>
              <a:t>Quelle: </a:t>
            </a:r>
            <a:r>
              <a:rPr lang="de-DE" sz="1400" dirty="0">
                <a:solidFill>
                  <a:schemeClr val="accent1"/>
                </a:solidFill>
                <a:hlinkClick r:id="rId3">
                  <a:extLst>
                    <a:ext uri="{A12FA001-AC4F-418D-AE19-62706E023703}">
                      <ahyp:hlinkClr xmlns:ahyp="http://schemas.microsoft.com/office/drawing/2018/hyperlinkcolor" val="tx"/>
                    </a:ext>
                  </a:extLst>
                </a:hlinkClick>
              </a:rPr>
              <a:t>https://www.awo.org/sites/default/files/2019-07/AWO_UN_Kinderrechte_Leichte%20Sprache_Ansicht.pdf</a:t>
            </a:r>
            <a:r>
              <a:rPr lang="de-DE" sz="1400" dirty="0">
                <a:solidFill>
                  <a:schemeClr val="accent1"/>
                </a:solidFill>
              </a:rPr>
              <a:t> </a:t>
            </a:r>
          </a:p>
        </p:txBody>
      </p:sp>
    </p:spTree>
    <p:extLst>
      <p:ext uri="{BB962C8B-B14F-4D97-AF65-F5344CB8AC3E}">
        <p14:creationId xmlns:p14="http://schemas.microsoft.com/office/powerpoint/2010/main" val="31730517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0</TotalTime>
  <Words>3724</Words>
  <Application>Microsoft Office PowerPoint</Application>
  <PresentationFormat>Breitbild</PresentationFormat>
  <Paragraphs>492</Paragraphs>
  <Slides>69</Slides>
  <Notes>2</Notes>
  <HiddenSlides>24</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69</vt:i4>
      </vt:variant>
    </vt:vector>
  </HeadingPairs>
  <TitlesOfParts>
    <vt:vector size="80" baseType="lpstr">
      <vt:lpstr>Aptos</vt:lpstr>
      <vt:lpstr>Arial</vt:lpstr>
      <vt:lpstr>Arial Rounded MT Bold</vt:lpstr>
      <vt:lpstr>Calibri</vt:lpstr>
      <vt:lpstr>Calibri Light</vt:lpstr>
      <vt:lpstr>Calibri-Italic</vt:lpstr>
      <vt:lpstr>Times New Roman</vt:lpstr>
      <vt:lpstr>Tw Cen MT</vt:lpstr>
      <vt:lpstr>Wingdings</vt:lpstr>
      <vt:lpstr>Wingdings 2</vt:lpstr>
      <vt:lpstr>Galathea</vt:lpstr>
      <vt:lpstr>Mehrsprachigkeit  TAG 1</vt:lpstr>
      <vt:lpstr>Mythen oder Wahrheiten?</vt:lpstr>
      <vt:lpstr>Mythen oder Wahrheiten?</vt:lpstr>
      <vt:lpstr>Faktencheck Mehrsprachigkeit in Kita und Schule: </vt:lpstr>
      <vt:lpstr>Hintergrundliteratur</vt:lpstr>
      <vt:lpstr>Mehrsprachigkeit – Erwerbstypen</vt:lpstr>
      <vt:lpstr>Familiale sprachliche Erfahrungen</vt:lpstr>
      <vt:lpstr>Mehrsprachigkeit – Erfolgsfaktoren</vt:lpstr>
      <vt:lpstr>Mehrsprachigkeit – ein Kinderrecht!</vt:lpstr>
      <vt:lpstr>Mehrsprachigkeitsoffene Bildung – ein Kinderrecht!</vt:lpstr>
      <vt:lpstr>Videobeispiel: Miki</vt:lpstr>
      <vt:lpstr>Wortschatzanalyse</vt:lpstr>
      <vt:lpstr>Mikis Sätze</vt:lpstr>
      <vt:lpstr>Mikis Sätze</vt:lpstr>
      <vt:lpstr>Der dritte Meilenstein</vt:lpstr>
      <vt:lpstr>Der dritte Meilenstein</vt:lpstr>
      <vt:lpstr>Satzbau</vt:lpstr>
      <vt:lpstr>Der dritte Meilenstein: einfache Hauptsätze</vt:lpstr>
      <vt:lpstr>Der dritte Meilenstein: Wie begleiten wir ein Kind dahin?</vt:lpstr>
      <vt:lpstr>Sprachverhalten der päd. Fachkräfte</vt:lpstr>
      <vt:lpstr>Zur Vertiefung</vt:lpstr>
      <vt:lpstr>Links und Literatur</vt:lpstr>
      <vt:lpstr>Links und Literatur</vt:lpstr>
      <vt:lpstr>Mehrsprachigkeit  TAG 2</vt:lpstr>
      <vt:lpstr>Geschichtensäckchen</vt:lpstr>
      <vt:lpstr>Der Frosch fängt eine Fliege</vt:lpstr>
      <vt:lpstr>Geschichtensäckchen „Der Frosch fängt eine Fliege.“</vt:lpstr>
      <vt:lpstr>Geschichtensäckchen „Der Frosch fängt eine Fliege.“</vt:lpstr>
      <vt:lpstr>Literatur zu Geschichtensäckchen</vt:lpstr>
      <vt:lpstr>Elternfragebögen U7 (50 Wörter)</vt:lpstr>
      <vt:lpstr>Worum geht es eigentlich?</vt:lpstr>
      <vt:lpstr>Qita – Kriterienkatalog Bereich Sprache und Mehrsprachigkeit</vt:lpstr>
      <vt:lpstr>Translanguaging</vt:lpstr>
      <vt:lpstr>Models of Bilingualism (Garcia 2009)</vt:lpstr>
      <vt:lpstr>Translanguaging als Theorie </vt:lpstr>
      <vt:lpstr>Translanguaging – weitere Definition</vt:lpstr>
      <vt:lpstr>Translanguaging als sprachpädagogisches Konzept: Quersprachige Lernräume </vt:lpstr>
      <vt:lpstr>Die sprachenbunte Kita</vt:lpstr>
      <vt:lpstr>Kernkompetenzen einer Translanguaging-Pädagogik (Garcia 2017)</vt:lpstr>
      <vt:lpstr>Translanguaging und die Rolle der Fachkräfte</vt:lpstr>
      <vt:lpstr>Translanguaging</vt:lpstr>
      <vt:lpstr>Translanguaging (Filme mit Prof. Panagiotopoulou)</vt:lpstr>
      <vt:lpstr>PowerPoint-Präsentation</vt:lpstr>
      <vt:lpstr>Die Sprachen der Kinder in die Kita holen</vt:lpstr>
      <vt:lpstr>Geschichtenfinder-Tage</vt:lpstr>
      <vt:lpstr>Die Sprachen der Kinder in die Kita holen</vt:lpstr>
      <vt:lpstr>Mehrsprachig singen</vt:lpstr>
      <vt:lpstr>Sprachenbaum</vt:lpstr>
      <vt:lpstr>PowerPoint-Präsentation</vt:lpstr>
      <vt:lpstr>PowerPoint-Präsentation</vt:lpstr>
      <vt:lpstr>Visualisieren</vt:lpstr>
      <vt:lpstr>PowerPoint-Präsentation</vt:lpstr>
      <vt:lpstr>PowerPoint-Präsentation</vt:lpstr>
      <vt:lpstr>PowerPoint-Präsentation</vt:lpstr>
      <vt:lpstr>Bildkarten von Liedern, Fingerspielen und Aktionen für den Morgenkreis </vt:lpstr>
      <vt:lpstr>Bildkarten und Fotos</vt:lpstr>
      <vt:lpstr>PowerPoint-Präsentation</vt:lpstr>
      <vt:lpstr>PowerPoint-Präsentation</vt:lpstr>
      <vt:lpstr>„Verstehensgerüste“ aufbauen (Scaffolding)</vt:lpstr>
      <vt:lpstr>Tischset mit Fingerspielen</vt:lpstr>
      <vt:lpstr>Memory „Alle meine Sprachen“</vt:lpstr>
      <vt:lpstr>Sprachliche Rituale</vt:lpstr>
      <vt:lpstr>Mehrsprachige Kinderbücher</vt:lpstr>
      <vt:lpstr>Mehrsprachige Kinderbücher</vt:lpstr>
      <vt:lpstr>Mehrsprachige Kinderbücher</vt:lpstr>
      <vt:lpstr>Mehrsprachig vorlesen</vt:lpstr>
      <vt:lpstr>Thema Mehrsprachiges Vorlesen</vt:lpstr>
      <vt:lpstr>Links und Literatur</vt:lpstr>
      <vt:lpstr>Linkliste: mehrsprachige Bücher online</vt:lpstr>
    </vt:vector>
  </TitlesOfParts>
  <Company>Pädagogische Beratung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 für sprachliche Vielfalt</dc:title>
  <dc:creator>Susanne Kühn</dc:creator>
  <cp:lastModifiedBy>Susanne Kühn</cp:lastModifiedBy>
  <cp:revision>218</cp:revision>
  <cp:lastPrinted>2025-01-15T14:26:10Z</cp:lastPrinted>
  <dcterms:created xsi:type="dcterms:W3CDTF">2010-09-22T13:55:38Z</dcterms:created>
  <dcterms:modified xsi:type="dcterms:W3CDTF">2025-05-23T12:33:06Z</dcterms:modified>
</cp:coreProperties>
</file>